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6"/>
  </p:notesMasterIdLst>
  <p:sldIdLst>
    <p:sldId id="268" r:id="rId2"/>
    <p:sldId id="257" r:id="rId3"/>
    <p:sldId id="258" r:id="rId4"/>
    <p:sldId id="269" r:id="rId5"/>
    <p:sldId id="259" r:id="rId6"/>
    <p:sldId id="260" r:id="rId7"/>
    <p:sldId id="263" r:id="rId8"/>
    <p:sldId id="265" r:id="rId9"/>
    <p:sldId id="264" r:id="rId10"/>
    <p:sldId id="270" r:id="rId11"/>
    <p:sldId id="267" r:id="rId12"/>
    <p:sldId id="266" r:id="rId13"/>
    <p:sldId id="271" r:id="rId14"/>
    <p:sldId id="272" r:id="rId15"/>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35"/>
    <p:restoredTop sz="94686"/>
  </p:normalViewPr>
  <p:slideViewPr>
    <p:cSldViewPr snapToGrid="0" snapToObjects="1">
      <p:cViewPr>
        <p:scale>
          <a:sx n="400" d="100"/>
          <a:sy n="400" d="100"/>
        </p:scale>
        <p:origin x="-2576" y="-320"/>
      </p:cViewPr>
      <p:guideLst>
        <p:guide orient="horz" pos="3168"/>
        <p:guide pos="23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4/21/23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size of stimuli in B and C the same </a:t>
            </a:r>
          </a:p>
          <a:p>
            <a:endParaRPr lang="en-US" dirty="0"/>
          </a:p>
          <a:p>
            <a:r>
              <a:rPr lang="en-US" dirty="0"/>
              <a:t>Make them both overlapping </a:t>
            </a:r>
          </a:p>
          <a:p>
            <a:endParaRPr lang="en-US" dirty="0"/>
          </a:p>
          <a:p>
            <a:r>
              <a:rPr lang="en-US" dirty="0"/>
              <a:t>Increase </a:t>
            </a:r>
            <a:r>
              <a:rPr lang="en-US" dirty="0" err="1"/>
              <a:t>fontsize</a:t>
            </a:r>
            <a:r>
              <a:rPr lang="en-US" dirty="0"/>
              <a:t> </a:t>
            </a:r>
          </a:p>
          <a:p>
            <a:endParaRPr lang="en-US" dirty="0"/>
          </a:p>
          <a:p>
            <a:r>
              <a:rPr lang="en-US" dirty="0"/>
              <a:t>Check nature human behavior figure guidelines </a:t>
            </a:r>
          </a:p>
          <a:p>
            <a:endParaRPr lang="en-US" dirty="0"/>
          </a:p>
          <a:p>
            <a:r>
              <a:rPr lang="en-US" dirty="0"/>
              <a:t>Put A on top of B and C </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A does not need to be square</a:t>
            </a:r>
          </a:p>
          <a:p>
            <a:endParaRPr lang="en-US" dirty="0"/>
          </a:p>
          <a:p>
            <a:r>
              <a:rPr lang="en-US" dirty="0"/>
              <a:t>Remove perfect accuracy label (just put in the figure text) </a:t>
            </a:r>
          </a:p>
          <a:p>
            <a:endParaRPr lang="en-US" dirty="0"/>
          </a:p>
          <a:p>
            <a:r>
              <a:rPr lang="en-US" dirty="0"/>
              <a:t>Report the whole equation for the line </a:t>
            </a:r>
          </a:p>
          <a:p>
            <a:r>
              <a:rPr lang="en-US" dirty="0"/>
              <a:t>Do r^2 instead of r-squared </a:t>
            </a:r>
          </a:p>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Remove perfect accuracy label </a:t>
            </a:r>
          </a:p>
          <a:p>
            <a:r>
              <a:rPr lang="en-US" dirty="0"/>
              <a:t>Slope and r^2</a:t>
            </a:r>
          </a:p>
          <a:p>
            <a:r>
              <a:rPr lang="en-US" dirty="0"/>
              <a:t>Plot the residuals for 125 and 250 x z-scored actual depth </a:t>
            </a:r>
          </a:p>
          <a:p>
            <a:r>
              <a:rPr lang="en-US" dirty="0"/>
              <a:t>Does not need to be square </a:t>
            </a:r>
          </a:p>
          <a:p>
            <a:r>
              <a:rPr lang="en-US" dirty="0"/>
              <a:t>Show all three durations and highlight that point in all three residual correlation plots </a:t>
            </a:r>
          </a:p>
          <a:p>
            <a:endParaRPr lang="en-US" dirty="0"/>
          </a:p>
          <a:p>
            <a:r>
              <a:rPr lang="en-US" dirty="0"/>
              <a:t>No space between number and ms </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stats </a:t>
            </a:r>
            <a:r>
              <a:rPr lang="en-US" dirty="0" err="1"/>
              <a:t>f_oneway</a:t>
            </a:r>
            <a:r>
              <a:rPr lang="en-US" dirty="0"/>
              <a:t> functions takes the groups as input and returns ANOVA F and p value</a:t>
            </a:r>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a:t>7.015759161371818 0.0009962117299780406 </a:t>
            </a:r>
          </a:p>
          <a:p>
            <a:r>
              <a:rPr lang="en-US" dirty="0"/>
              <a:t>5.237403155897502 0.022783201260219262 </a:t>
            </a:r>
          </a:p>
          <a:p>
            <a:r>
              <a:rPr lang="en-US" dirty="0"/>
              <a:t>13.136597893282255 0.00033850878690090566 </a:t>
            </a:r>
          </a:p>
          <a:p>
            <a:r>
              <a:rPr lang="en-US" dirty="0"/>
              <a:t>2.1852867967344394 0.14035369776056808</a:t>
            </a:r>
          </a:p>
          <a:p>
            <a:endParaRPr lang="en-US" dirty="0"/>
          </a:p>
          <a:p>
            <a:r>
              <a:rPr lang="en-US" dirty="0"/>
              <a:t>Kinect:</a:t>
            </a:r>
            <a:br>
              <a:rPr lang="en-US" dirty="0"/>
            </a:br>
            <a:r>
              <a:rPr lang="en-US" b="0" i="0" dirty="0">
                <a:solidFill>
                  <a:srgbClr val="FFFFFF"/>
                </a:solidFill>
                <a:effectLst/>
                <a:latin typeface="Menlo" panose="020B0609030804020204" pitchFamily="49" charset="0"/>
              </a:rPr>
              <a:t>9.042023636851049 0.00014045418691710894 </a:t>
            </a:r>
          </a:p>
          <a:p>
            <a:r>
              <a:rPr lang="en-US" b="0" i="0" dirty="0">
                <a:solidFill>
                  <a:srgbClr val="FFFFFF"/>
                </a:solidFill>
                <a:effectLst/>
                <a:latin typeface="Menlo" panose="020B0609030804020204" pitchFamily="49" charset="0"/>
              </a:rPr>
              <a:t>9.094996621188201 0.002775120257303865 </a:t>
            </a:r>
          </a:p>
          <a:p>
            <a:r>
              <a:rPr lang="en-US" b="0" i="0" dirty="0">
                <a:solidFill>
                  <a:srgbClr val="FFFFFF"/>
                </a:solidFill>
                <a:effectLst/>
                <a:latin typeface="Menlo" panose="020B0609030804020204" pitchFamily="49" charset="0"/>
              </a:rPr>
              <a:t>1.5414960632339794 0.2153338369759673 </a:t>
            </a:r>
          </a:p>
          <a:p>
            <a:r>
              <a:rPr lang="en-US" b="0" i="0" dirty="0">
                <a:solidFill>
                  <a:srgbClr val="FFFFFF"/>
                </a:solidFill>
                <a:effectLst/>
                <a:latin typeface="Menlo" panose="020B0609030804020204" pitchFamily="49" charset="0"/>
              </a:rPr>
              <a:t>16.95249913993464 4.9199074548985936e-05</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048884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87203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Full equation and r^2 </a:t>
            </a:r>
          </a:p>
          <a:p>
            <a:r>
              <a:rPr lang="en-US" dirty="0"/>
              <a:t>Restrict range on y axis </a:t>
            </a:r>
          </a:p>
          <a:p>
            <a:r>
              <a:rPr lang="en-US" dirty="0"/>
              <a:t>Add raw 125ms Rt x VE difference </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Start with split VE matrix </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1722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4/21/23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4/21/23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4/21/23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4/21/23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10" Type="http://schemas.openxmlformats.org/officeDocument/2006/relationships/image" Target="../media/image33.png"/><Relationship Id="rId4" Type="http://schemas.openxmlformats.org/officeDocument/2006/relationships/image" Target="../media/image24.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A453-8DA0-94E8-AC4C-EB8ECCC1F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ADC639-9D2C-B1E7-0FF2-34F477FA1D5A}"/>
              </a:ext>
            </a:extLst>
          </p:cNvPr>
          <p:cNvSpPr>
            <a:spLocks noGrp="1"/>
          </p:cNvSpPr>
          <p:nvPr>
            <p:ph idx="1"/>
          </p:nvPr>
        </p:nvSpPr>
        <p:spPr/>
        <p:txBody>
          <a:bodyPr/>
          <a:lstStyle/>
          <a:p>
            <a:r>
              <a:rPr lang="en-US" dirty="0"/>
              <a:t>Make slide </a:t>
            </a:r>
            <a:r>
              <a:rPr lang="en-US" dirty="0" err="1"/>
              <a:t>siz</a:t>
            </a:r>
            <a:r>
              <a:rPr lang="en-US" dirty="0"/>
              <a:t> </a:t>
            </a:r>
            <a:r>
              <a:rPr lang="en-US" dirty="0" err="1"/>
              <a:t>eof</a:t>
            </a:r>
            <a:r>
              <a:rPr lang="en-US" dirty="0"/>
              <a:t> paper w 1 in margin </a:t>
            </a:r>
          </a:p>
        </p:txBody>
      </p:sp>
    </p:spTree>
    <p:extLst>
      <p:ext uri="{BB962C8B-B14F-4D97-AF65-F5344CB8AC3E}">
        <p14:creationId xmlns:p14="http://schemas.microsoft.com/office/powerpoint/2010/main" val="19270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pic>
        <p:nvPicPr>
          <p:cNvPr id="5" name="Content Placeholder 4">
            <a:extLst>
              <a:ext uri="{FF2B5EF4-FFF2-40B4-BE49-F238E27FC236}">
                <a16:creationId xmlns:a16="http://schemas.microsoft.com/office/drawing/2014/main" id="{6FCF3C78-3473-B74F-9C43-6ADD7C6D1B32}"/>
              </a:ext>
            </a:extLst>
          </p:cNvPr>
          <p:cNvPicPr>
            <a:picLocks noGrp="1" noChangeAspect="1"/>
          </p:cNvPicPr>
          <p:nvPr>
            <p:ph idx="1"/>
          </p:nvPr>
        </p:nvPicPr>
        <p:blipFill>
          <a:blip r:embed="rId2"/>
          <a:stretch>
            <a:fillRect/>
          </a:stretch>
        </p:blipFill>
        <p:spPr>
          <a:xfrm>
            <a:off x="502920" y="1257017"/>
            <a:ext cx="6308725" cy="6308725"/>
          </a:xfrm>
        </p:spPr>
      </p:pic>
    </p:spTree>
    <p:extLst>
      <p:ext uri="{BB962C8B-B14F-4D97-AF65-F5344CB8AC3E}">
        <p14:creationId xmlns:p14="http://schemas.microsoft.com/office/powerpoint/2010/main" val="276453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Chart&#10;&#10;Description automatically generated with low confidence">
            <a:extLst>
              <a:ext uri="{FF2B5EF4-FFF2-40B4-BE49-F238E27FC236}">
                <a16:creationId xmlns:a16="http://schemas.microsoft.com/office/drawing/2014/main" id="{CCFC2B8F-530E-DE20-111F-3543C3373085}"/>
              </a:ext>
            </a:extLst>
          </p:cNvPr>
          <p:cNvPicPr>
            <a:picLocks noChangeAspect="1"/>
          </p:cNvPicPr>
          <p:nvPr/>
        </p:nvPicPr>
        <p:blipFill rotWithShape="1">
          <a:blip r:embed="rId2"/>
          <a:srcRect l="6494" t="49895" r="56706" b="12748"/>
          <a:stretch/>
        </p:blipFill>
        <p:spPr>
          <a:xfrm>
            <a:off x="1149881" y="2879869"/>
            <a:ext cx="3088098" cy="3134851"/>
          </a:xfrm>
          <a:prstGeom prst="rect">
            <a:avLst/>
          </a:prstGeom>
        </p:spPr>
      </p:pic>
      <p:pic>
        <p:nvPicPr>
          <p:cNvPr id="70" name="Picture 69" descr="Chart&#10;&#10;Description automatically generated with low confidence">
            <a:extLst>
              <a:ext uri="{FF2B5EF4-FFF2-40B4-BE49-F238E27FC236}">
                <a16:creationId xmlns:a16="http://schemas.microsoft.com/office/drawing/2014/main" id="{9FCC6104-0008-ACC5-711F-DEA578923800}"/>
              </a:ext>
            </a:extLst>
          </p:cNvPr>
          <p:cNvPicPr>
            <a:picLocks noChangeAspect="1"/>
          </p:cNvPicPr>
          <p:nvPr/>
        </p:nvPicPr>
        <p:blipFill rotWithShape="1">
          <a:blip r:embed="rId2"/>
          <a:srcRect l="78023" t="18371" r="16280" b="18438"/>
          <a:stretch/>
        </p:blipFill>
        <p:spPr>
          <a:xfrm>
            <a:off x="5920556" y="2172907"/>
            <a:ext cx="478061" cy="5302596"/>
          </a:xfrm>
          <a:prstGeom prst="rect">
            <a:avLst/>
          </a:prstGeom>
        </p:spPr>
      </p:pic>
      <p:sp>
        <p:nvSpPr>
          <p:cNvPr id="71" name="TextBox 70">
            <a:extLst>
              <a:ext uri="{FF2B5EF4-FFF2-40B4-BE49-F238E27FC236}">
                <a16:creationId xmlns:a16="http://schemas.microsoft.com/office/drawing/2014/main" id="{47EC7CA3-8AC6-CA8B-D381-073EC8820B0A}"/>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238242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13A7C8FB-78AE-7CE0-335F-876903D842D1}"/>
              </a:ext>
            </a:extLst>
          </p:cNvPr>
          <p:cNvSpPr/>
          <p:nvPr/>
        </p:nvSpPr>
        <p:spPr>
          <a:xfrm>
            <a:off x="1468440" y="6740640"/>
            <a:ext cx="4462694" cy="81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3" name="Group 252">
            <a:extLst>
              <a:ext uri="{FF2B5EF4-FFF2-40B4-BE49-F238E27FC236}">
                <a16:creationId xmlns:a16="http://schemas.microsoft.com/office/drawing/2014/main" id="{7655E14F-0568-C250-CAF3-6BADBDD42129}"/>
              </a:ext>
            </a:extLst>
          </p:cNvPr>
          <p:cNvGrpSpPr/>
          <p:nvPr/>
        </p:nvGrpSpPr>
        <p:grpSpPr>
          <a:xfrm>
            <a:off x="164559" y="1668089"/>
            <a:ext cx="6731256" cy="5903058"/>
            <a:chOff x="850503" y="2036625"/>
            <a:chExt cx="33656281" cy="29515293"/>
          </a:xfrm>
        </p:grpSpPr>
        <p:grpSp>
          <p:nvGrpSpPr>
            <p:cNvPr id="252" name="Group 251">
              <a:extLst>
                <a:ext uri="{FF2B5EF4-FFF2-40B4-BE49-F238E27FC236}">
                  <a16:creationId xmlns:a16="http://schemas.microsoft.com/office/drawing/2014/main" id="{F12A0F53-7198-C029-99D0-11EB35B8BB7F}"/>
                </a:ext>
              </a:extLst>
            </p:cNvPr>
            <p:cNvGrpSpPr/>
            <p:nvPr/>
          </p:nvGrpSpPr>
          <p:grpSpPr>
            <a:xfrm>
              <a:off x="7116363" y="24718445"/>
              <a:ext cx="22801151" cy="6833473"/>
              <a:chOff x="7116363" y="27406220"/>
              <a:chExt cx="22801151" cy="6833473"/>
            </a:xfrm>
          </p:grpSpPr>
          <p:sp>
            <p:nvSpPr>
              <p:cNvPr id="110" name="TextBox 109">
                <a:extLst>
                  <a:ext uri="{FF2B5EF4-FFF2-40B4-BE49-F238E27FC236}">
                    <a16:creationId xmlns:a16="http://schemas.microsoft.com/office/drawing/2014/main" id="{9690C93F-7809-E94C-961E-6BE74029A5E5}"/>
                  </a:ext>
                </a:extLst>
              </p:cNvPr>
              <p:cNvSpPr txBox="1"/>
              <p:nvPr/>
            </p:nvSpPr>
            <p:spPr>
              <a:xfrm>
                <a:off x="7209238" y="27406220"/>
                <a:ext cx="22313471" cy="1600441"/>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grpSp>
            <p:nvGrpSpPr>
              <p:cNvPr id="247" name="Group 246">
                <a:extLst>
                  <a:ext uri="{FF2B5EF4-FFF2-40B4-BE49-F238E27FC236}">
                    <a16:creationId xmlns:a16="http://schemas.microsoft.com/office/drawing/2014/main" id="{932495C3-52AF-F8B8-EC64-1D5BB1E73CA3}"/>
                  </a:ext>
                </a:extLst>
              </p:cNvPr>
              <p:cNvGrpSpPr/>
              <p:nvPr/>
            </p:nvGrpSpPr>
            <p:grpSpPr>
              <a:xfrm>
                <a:off x="7116363" y="28180403"/>
                <a:ext cx="22801151" cy="6059290"/>
                <a:chOff x="7116363" y="28180403"/>
                <a:chExt cx="22801151" cy="6059290"/>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23850748" y="2524727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7339568" y="31132215"/>
                  <a:ext cx="1113828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19869959" y="31132215"/>
                  <a:ext cx="857713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55" name="Left Brace 154">
                  <a:extLst>
                    <a:ext uri="{FF2B5EF4-FFF2-40B4-BE49-F238E27FC236}">
                      <a16:creationId xmlns:a16="http://schemas.microsoft.com/office/drawing/2014/main" id="{B388844B-DD32-AD07-7252-0995E8A3EA96}"/>
                    </a:ext>
                  </a:extLst>
                </p:cNvPr>
                <p:cNvSpPr/>
                <p:nvPr/>
              </p:nvSpPr>
              <p:spPr>
                <a:xfrm rot="16200000">
                  <a:off x="18059978" y="21192194"/>
                  <a:ext cx="615554" cy="224360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56" name="TextBox 155">
                  <a:extLst>
                    <a:ext uri="{FF2B5EF4-FFF2-40B4-BE49-F238E27FC236}">
                      <a16:creationId xmlns:a16="http://schemas.microsoft.com/office/drawing/2014/main" id="{82811089-10C7-32A3-8978-69FD04C23A8C}"/>
                    </a:ext>
                  </a:extLst>
                </p:cNvPr>
                <p:cNvSpPr txBox="1"/>
                <p:nvPr/>
              </p:nvSpPr>
              <p:spPr>
                <a:xfrm>
                  <a:off x="12267548" y="33039362"/>
                  <a:ext cx="12420601" cy="1200331"/>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0</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7149723"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12908708"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78" name="TextBox 177">
                  <a:extLst>
                    <a:ext uri="{FF2B5EF4-FFF2-40B4-BE49-F238E27FC236}">
                      <a16:creationId xmlns:a16="http://schemas.microsoft.com/office/drawing/2014/main" id="{56E09B55-9212-7EDC-0E98-8B16ABF24982}"/>
                    </a:ext>
                  </a:extLst>
                </p:cNvPr>
                <p:cNvSpPr txBox="1"/>
                <p:nvPr/>
              </p:nvSpPr>
              <p:spPr>
                <a:xfrm>
                  <a:off x="18399538"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9" name="TextBox 178">
                  <a:extLst>
                    <a:ext uri="{FF2B5EF4-FFF2-40B4-BE49-F238E27FC236}">
                      <a16:creationId xmlns:a16="http://schemas.microsoft.com/office/drawing/2014/main" id="{2511AC5A-7539-E2EE-2DF5-C5389E2B203A}"/>
                    </a:ext>
                  </a:extLst>
                </p:cNvPr>
                <p:cNvSpPr txBox="1"/>
                <p:nvPr/>
              </p:nvSpPr>
              <p:spPr>
                <a:xfrm>
                  <a:off x="24158524"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7369909" y="28180403"/>
                  <a:ext cx="22215881" cy="615553"/>
                  <a:chOff x="7321934" y="28282828"/>
                  <a:chExt cx="22215881" cy="615553"/>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12347968" y="25200836"/>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grpSp>
          <p:nvGrpSpPr>
            <p:cNvPr id="248" name="Group 247">
              <a:extLst>
                <a:ext uri="{FF2B5EF4-FFF2-40B4-BE49-F238E27FC236}">
                  <a16:creationId xmlns:a16="http://schemas.microsoft.com/office/drawing/2014/main" id="{3809EC6D-C6A1-53D4-144E-5CF6FEE7FA17}"/>
                </a:ext>
              </a:extLst>
            </p:cNvPr>
            <p:cNvGrpSpPr/>
            <p:nvPr/>
          </p:nvGrpSpPr>
          <p:grpSpPr>
            <a:xfrm>
              <a:off x="850503" y="2075065"/>
              <a:ext cx="6671851" cy="22567808"/>
              <a:chOff x="850503" y="4762840"/>
              <a:chExt cx="6671851" cy="22567808"/>
            </a:xfrm>
          </p:grpSpPr>
          <p:sp>
            <p:nvSpPr>
              <p:cNvPr id="168" name="TextBox 167">
                <a:extLst>
                  <a:ext uri="{FF2B5EF4-FFF2-40B4-BE49-F238E27FC236}">
                    <a16:creationId xmlns:a16="http://schemas.microsoft.com/office/drawing/2014/main" id="{7CEDC3A2-4464-C893-AF3E-C62FEB27E68E}"/>
                  </a:ext>
                </a:extLst>
              </p:cNvPr>
              <p:cNvSpPr txBox="1"/>
              <p:nvPr/>
            </p:nvSpPr>
            <p:spPr>
              <a:xfrm rot="16200000">
                <a:off x="-4434602" y="15261577"/>
                <a:ext cx="22313472" cy="1600440"/>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grpSp>
            <p:nvGrpSpPr>
              <p:cNvPr id="184" name="Group 183">
                <a:extLst>
                  <a:ext uri="{FF2B5EF4-FFF2-40B4-BE49-F238E27FC236}">
                    <a16:creationId xmlns:a16="http://schemas.microsoft.com/office/drawing/2014/main" id="{819B2F57-50CD-FB78-FCEF-A0D789135551}"/>
                  </a:ext>
                </a:extLst>
              </p:cNvPr>
              <p:cNvGrpSpPr/>
              <p:nvPr/>
            </p:nvGrpSpPr>
            <p:grpSpPr>
              <a:xfrm rot="5400000">
                <a:off x="-5180686" y="15802814"/>
                <a:ext cx="22215881" cy="615553"/>
                <a:chOff x="7321934" y="28282828"/>
                <a:chExt cx="22215881" cy="615553"/>
              </a:xfrm>
            </p:grpSpPr>
            <p:sp>
              <p:nvSpPr>
                <p:cNvPr id="185" name="Left Brace 184">
                  <a:extLst>
                    <a:ext uri="{FF2B5EF4-FFF2-40B4-BE49-F238E27FC236}">
                      <a16:creationId xmlns:a16="http://schemas.microsoft.com/office/drawing/2014/main" id="{5D88EDE1-FDA0-A90E-F6D2-A5CC5688841D}"/>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6" name="Left Brace 185">
                  <a:extLst>
                    <a:ext uri="{FF2B5EF4-FFF2-40B4-BE49-F238E27FC236}">
                      <a16:creationId xmlns:a16="http://schemas.microsoft.com/office/drawing/2014/main" id="{6E51437B-EA65-5095-3142-9D3B9D0E1A1E}"/>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7" name="Left Brace 186">
                  <a:extLst>
                    <a:ext uri="{FF2B5EF4-FFF2-40B4-BE49-F238E27FC236}">
                      <a16:creationId xmlns:a16="http://schemas.microsoft.com/office/drawing/2014/main" id="{F0395E71-FA1A-0BAD-9845-1B4941C64EB6}"/>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8" name="Left Brace 187">
                  <a:extLst>
                    <a:ext uri="{FF2B5EF4-FFF2-40B4-BE49-F238E27FC236}">
                      <a16:creationId xmlns:a16="http://schemas.microsoft.com/office/drawing/2014/main" id="{51E20FC5-A79D-74C4-0A87-3D9A8E41A031}"/>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90" name="TextBox 189">
                <a:extLst>
                  <a:ext uri="{FF2B5EF4-FFF2-40B4-BE49-F238E27FC236}">
                    <a16:creationId xmlns:a16="http://schemas.microsoft.com/office/drawing/2014/main" id="{93CC02D9-58FF-7367-95E2-2384EF91727A}"/>
                  </a:ext>
                </a:extLst>
              </p:cNvPr>
              <p:cNvSpPr txBox="1"/>
              <p:nvPr/>
            </p:nvSpPr>
            <p:spPr>
              <a:xfrm rot="16200000">
                <a:off x="2101288" y="710372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1" name="TextBox 190">
                <a:extLst>
                  <a:ext uri="{FF2B5EF4-FFF2-40B4-BE49-F238E27FC236}">
                    <a16:creationId xmlns:a16="http://schemas.microsoft.com/office/drawing/2014/main" id="{781394D7-81A8-4851-D77E-A547B93FFA15}"/>
                  </a:ext>
                </a:extLst>
              </p:cNvPr>
              <p:cNvSpPr txBox="1"/>
              <p:nvPr/>
            </p:nvSpPr>
            <p:spPr>
              <a:xfrm rot="16200000">
                <a:off x="2101293" y="1270666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2" name="TextBox 191">
                <a:extLst>
                  <a:ext uri="{FF2B5EF4-FFF2-40B4-BE49-F238E27FC236}">
                    <a16:creationId xmlns:a16="http://schemas.microsoft.com/office/drawing/2014/main" id="{C5DD70B8-2F99-1B92-4367-E30A39D5E999}"/>
                  </a:ext>
                </a:extLst>
              </p:cNvPr>
              <p:cNvSpPr txBox="1"/>
              <p:nvPr/>
            </p:nvSpPr>
            <p:spPr>
              <a:xfrm rot="16200000">
                <a:off x="2101288" y="18309602"/>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3" name="TextBox 192">
                <a:extLst>
                  <a:ext uri="{FF2B5EF4-FFF2-40B4-BE49-F238E27FC236}">
                    <a16:creationId xmlns:a16="http://schemas.microsoft.com/office/drawing/2014/main" id="{DEB866F4-6FEE-066B-E9D6-966A11E7A64E}"/>
                  </a:ext>
                </a:extLst>
              </p:cNvPr>
              <p:cNvSpPr txBox="1"/>
              <p:nvPr/>
            </p:nvSpPr>
            <p:spPr>
              <a:xfrm rot="16200000">
                <a:off x="2103498" y="23912543"/>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5" name="Left Brace 194">
                <a:extLst>
                  <a:ext uri="{FF2B5EF4-FFF2-40B4-BE49-F238E27FC236}">
                    <a16:creationId xmlns:a16="http://schemas.microsoft.com/office/drawing/2014/main" id="{3C1150DC-A112-8CFA-0FAD-C3D04235765C}"/>
                  </a:ext>
                </a:extLst>
              </p:cNvPr>
              <p:cNvSpPr/>
              <p:nvPr/>
            </p:nvSpPr>
            <p:spPr>
              <a:xfrm>
                <a:off x="3722757" y="4982444"/>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6" name="TextBox 195">
                <a:extLst>
                  <a:ext uri="{FF2B5EF4-FFF2-40B4-BE49-F238E27FC236}">
                    <a16:creationId xmlns:a16="http://schemas.microsoft.com/office/drawing/2014/main" id="{5D96B1C1-DFD0-2671-09E5-CAC47894B178}"/>
                  </a:ext>
                </a:extLst>
              </p:cNvPr>
              <p:cNvSpPr txBox="1"/>
              <p:nvPr/>
            </p:nvSpPr>
            <p:spPr>
              <a:xfrm rot="16200000">
                <a:off x="-2338737" y="9847826"/>
                <a:ext cx="1113828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97" name="Left Brace 196">
                <a:extLst>
                  <a:ext uri="{FF2B5EF4-FFF2-40B4-BE49-F238E27FC236}">
                    <a16:creationId xmlns:a16="http://schemas.microsoft.com/office/drawing/2014/main" id="{CC95F661-D146-F578-0C5D-E4C838F4F047}"/>
                  </a:ext>
                </a:extLst>
              </p:cNvPr>
              <p:cNvSpPr/>
              <p:nvPr/>
            </p:nvSpPr>
            <p:spPr>
              <a:xfrm>
                <a:off x="3707759" y="1634475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8" name="TextBox 197">
                <a:extLst>
                  <a:ext uri="{FF2B5EF4-FFF2-40B4-BE49-F238E27FC236}">
                    <a16:creationId xmlns:a16="http://schemas.microsoft.com/office/drawing/2014/main" id="{4823EDCA-DB88-51AA-6F17-E27210F56AAD}"/>
                  </a:ext>
                </a:extLst>
              </p:cNvPr>
              <p:cNvSpPr txBox="1"/>
              <p:nvPr/>
            </p:nvSpPr>
            <p:spPr>
              <a:xfrm rot="16200000">
                <a:off x="-1058162" y="21002267"/>
                <a:ext cx="857713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99" name="Left Brace 198">
                <a:extLst>
                  <a:ext uri="{FF2B5EF4-FFF2-40B4-BE49-F238E27FC236}">
                    <a16:creationId xmlns:a16="http://schemas.microsoft.com/office/drawing/2014/main" id="{2C454F5A-572C-65D6-1806-CFF20D0C8119}"/>
                  </a:ext>
                </a:extLst>
              </p:cNvPr>
              <p:cNvSpPr/>
              <p:nvPr/>
            </p:nvSpPr>
            <p:spPr>
              <a:xfrm>
                <a:off x="2030079" y="4982243"/>
                <a:ext cx="663179" cy="2234840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200" name="TextBox 199">
                <a:extLst>
                  <a:ext uri="{FF2B5EF4-FFF2-40B4-BE49-F238E27FC236}">
                    <a16:creationId xmlns:a16="http://schemas.microsoft.com/office/drawing/2014/main" id="{9762CADC-5520-95F7-1A3F-0C99C17391DC}"/>
                  </a:ext>
                </a:extLst>
              </p:cNvPr>
              <p:cNvSpPr txBox="1"/>
              <p:nvPr/>
            </p:nvSpPr>
            <p:spPr>
              <a:xfrm rot="16200000">
                <a:off x="-4759633" y="15652301"/>
                <a:ext cx="12420602" cy="1200330"/>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1</a:t>
                </a:r>
              </a:p>
            </p:txBody>
          </p:sp>
        </p:grpSp>
        <p:grpSp>
          <p:nvGrpSpPr>
            <p:cNvPr id="246" name="Group 245">
              <a:extLst>
                <a:ext uri="{FF2B5EF4-FFF2-40B4-BE49-F238E27FC236}">
                  <a16:creationId xmlns:a16="http://schemas.microsoft.com/office/drawing/2014/main" id="{CB2B64D1-26D1-FABA-C08B-8201B6923DC7}"/>
                </a:ext>
              </a:extLst>
            </p:cNvPr>
            <p:cNvGrpSpPr/>
            <p:nvPr/>
          </p:nvGrpSpPr>
          <p:grpSpPr>
            <a:xfrm>
              <a:off x="7209237" y="2217286"/>
              <a:ext cx="22351153" cy="22476382"/>
              <a:chOff x="7209237" y="4905061"/>
              <a:chExt cx="22351153" cy="22476382"/>
            </a:xfrm>
          </p:grpSpPr>
          <p:pic>
            <p:nvPicPr>
              <p:cNvPr id="166" name="Picture 165" descr="Chart&#10;&#10;Description automatically generated with low confidence">
                <a:extLst>
                  <a:ext uri="{FF2B5EF4-FFF2-40B4-BE49-F238E27FC236}">
                    <a16:creationId xmlns:a16="http://schemas.microsoft.com/office/drawing/2014/main" id="{A3D3D912-6E51-2ECD-CE3E-761FB62F27E1}"/>
                  </a:ext>
                </a:extLst>
              </p:cNvPr>
              <p:cNvPicPr>
                <a:picLocks noChangeAspect="1"/>
              </p:cNvPicPr>
              <p:nvPr/>
            </p:nvPicPr>
            <p:blipFill rotWithShape="1">
              <a:blip r:embed="rId3"/>
              <a:srcRect l="12561" t="49895" r="56706" b="19199"/>
              <a:stretch/>
            </p:blipFill>
            <p:spPr>
              <a:xfrm>
                <a:off x="7209237" y="4907780"/>
                <a:ext cx="22348400" cy="22473663"/>
              </a:xfrm>
              <a:prstGeom prst="rect">
                <a:avLst/>
              </a:prstGeom>
            </p:spPr>
          </p:pic>
          <p:cxnSp>
            <p:nvCxnSpPr>
              <p:cNvPr id="208" name="Straight Connector 207">
                <a:extLst>
                  <a:ext uri="{FF2B5EF4-FFF2-40B4-BE49-F238E27FC236}">
                    <a16:creationId xmlns:a16="http://schemas.microsoft.com/office/drawing/2014/main" id="{8B0BECA6-B593-B343-6134-30D14E9E389A}"/>
                  </a:ext>
                </a:extLst>
              </p:cNvPr>
              <p:cNvCxnSpPr>
                <a:cxnSpLocks/>
              </p:cNvCxnSpPr>
              <p:nvPr/>
            </p:nvCxnSpPr>
            <p:spPr>
              <a:xfrm>
                <a:off x="7221926" y="16061208"/>
                <a:ext cx="22323872" cy="0"/>
              </a:xfrm>
              <a:prstGeom prst="line">
                <a:avLst/>
              </a:prstGeom>
              <a:ln w="139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54440A5-E465-B7DC-FED9-FB6565B98AEE}"/>
                  </a:ext>
                </a:extLst>
              </p:cNvPr>
              <p:cNvCxnSpPr>
                <a:cxnSpLocks/>
              </p:cNvCxnSpPr>
              <p:nvPr/>
            </p:nvCxnSpPr>
            <p:spPr>
              <a:xfrm>
                <a:off x="18438318" y="4905061"/>
                <a:ext cx="0" cy="22357080"/>
              </a:xfrm>
              <a:prstGeom prst="line">
                <a:avLst/>
              </a:prstGeom>
              <a:ln w="171450"/>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A514ACEE-7250-6CB5-3050-B5DD89163FA6}"/>
                  </a:ext>
                </a:extLst>
              </p:cNvPr>
              <p:cNvCxnSpPr>
                <a:cxnSpLocks/>
              </p:cNvCxnSpPr>
              <p:nvPr/>
            </p:nvCxnSpPr>
            <p:spPr>
              <a:xfrm>
                <a:off x="12756157" y="4910377"/>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90B32B56-B563-E4CC-CEED-C93A1E940145}"/>
                  </a:ext>
                </a:extLst>
              </p:cNvPr>
              <p:cNvCxnSpPr>
                <a:cxnSpLocks/>
              </p:cNvCxnSpPr>
              <p:nvPr/>
            </p:nvCxnSpPr>
            <p:spPr>
              <a:xfrm>
                <a:off x="24032609" y="4905061"/>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80518811-CDE8-B9C1-166E-BB570F9E2873}"/>
                  </a:ext>
                </a:extLst>
              </p:cNvPr>
              <p:cNvCxnSpPr>
                <a:cxnSpLocks/>
              </p:cNvCxnSpPr>
              <p:nvPr/>
            </p:nvCxnSpPr>
            <p:spPr>
              <a:xfrm>
                <a:off x="7236518" y="10409789"/>
                <a:ext cx="223238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ED25362-788D-F5E9-AE8C-A2F24E150D9C}"/>
                  </a:ext>
                </a:extLst>
              </p:cNvPr>
              <p:cNvCxnSpPr>
                <a:cxnSpLocks/>
              </p:cNvCxnSpPr>
              <p:nvPr/>
            </p:nvCxnSpPr>
            <p:spPr>
              <a:xfrm>
                <a:off x="7209237" y="21681676"/>
                <a:ext cx="223238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CE9CBD1F-9A75-6BC1-ACA1-E7FE87999A27}"/>
                </a:ext>
              </a:extLst>
            </p:cNvPr>
            <p:cNvGrpSpPr/>
            <p:nvPr/>
          </p:nvGrpSpPr>
          <p:grpSpPr>
            <a:xfrm>
              <a:off x="30144114" y="2036625"/>
              <a:ext cx="4362670" cy="22860000"/>
              <a:chOff x="30144114" y="4724400"/>
              <a:chExt cx="4362670"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586979" y="2474310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614324" y="202609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614324" y="1580625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616414" y="1132972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614324" y="68509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8" y="13846206"/>
                <a:ext cx="4182346" cy="1384950"/>
                <a:chOff x="8923945" y="2676112"/>
                <a:chExt cx="1318056" cy="1384950"/>
              </a:xfrm>
            </p:grpSpPr>
            <p:sp>
              <p:nvSpPr>
                <p:cNvPr id="239" name="TextBox 238">
                  <a:extLst>
                    <a:ext uri="{FF2B5EF4-FFF2-40B4-BE49-F238E27FC236}">
                      <a16:creationId xmlns:a16="http://schemas.microsoft.com/office/drawing/2014/main" id="{5B2047C2-F03A-0BC4-A7AA-00D00132A4A6}"/>
                    </a:ext>
                  </a:extLst>
                </p:cNvPr>
                <p:cNvSpPr txBox="1"/>
                <p:nvPr/>
              </p:nvSpPr>
              <p:spPr>
                <a:xfrm>
                  <a:off x="9690077" y="2676112"/>
                  <a:ext cx="551924" cy="1292660"/>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91761" y="2737622"/>
                  <a:ext cx="416965" cy="132344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8" y="17656144"/>
                <a:ext cx="4182346" cy="1815835"/>
                <a:chOff x="8923945" y="2676112"/>
                <a:chExt cx="1318056" cy="1815835"/>
              </a:xfrm>
            </p:grpSpPr>
            <p:sp>
              <p:nvSpPr>
                <p:cNvPr id="243" name="TextBox 242">
                  <a:extLst>
                    <a:ext uri="{FF2B5EF4-FFF2-40B4-BE49-F238E27FC236}">
                      <a16:creationId xmlns:a16="http://schemas.microsoft.com/office/drawing/2014/main" id="{EF3117BA-8A04-52AB-F0D1-3246048AF1E8}"/>
                    </a:ext>
                  </a:extLst>
                </p:cNvPr>
                <p:cNvSpPr txBox="1"/>
                <p:nvPr/>
              </p:nvSpPr>
              <p:spPr>
                <a:xfrm>
                  <a:off x="9690077" y="2676112"/>
                  <a:ext cx="551924" cy="1292660"/>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391761" y="2737622"/>
                  <a:ext cx="416965" cy="1754325"/>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sp>
        <p:nvSpPr>
          <p:cNvPr id="254" name="TextBox 253">
            <a:extLst>
              <a:ext uri="{FF2B5EF4-FFF2-40B4-BE49-F238E27FC236}">
                <a16:creationId xmlns:a16="http://schemas.microsoft.com/office/drawing/2014/main" id="{0D4CB6F9-7EE7-F197-B307-29627495FF24}"/>
              </a:ext>
            </a:extLst>
          </p:cNvPr>
          <p:cNvSpPr txBox="1"/>
          <p:nvPr/>
        </p:nvSpPr>
        <p:spPr>
          <a:xfrm>
            <a:off x="247257" y="7632121"/>
            <a:ext cx="6373592" cy="289310"/>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6. Average Correlation Matrix (Task x Outcome Measure x Viewing Duration). </a:t>
            </a:r>
            <a:r>
              <a:rPr lang="en-US" sz="720" dirty="0">
                <a:latin typeface="Arial" panose="020B0604020202020204" pitchFamily="34" charset="0"/>
                <a:cs typeface="Arial" panose="020B0604020202020204" pitchFamily="34" charset="0"/>
              </a:rPr>
              <a:t>XX 5,000 on each side </a:t>
            </a:r>
          </a:p>
          <a:p>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27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67B61-EEAE-DC36-250A-B70CE14F0F0A}"/>
              </a:ext>
            </a:extLst>
          </p:cNvPr>
          <p:cNvPicPr>
            <a:picLocks noChangeAspect="1"/>
          </p:cNvPicPr>
          <p:nvPr/>
        </p:nvPicPr>
        <p:blipFill>
          <a:blip r:embed="rId3"/>
          <a:stretch>
            <a:fillRect/>
          </a:stretch>
        </p:blipFill>
        <p:spPr>
          <a:xfrm>
            <a:off x="1874520" y="4984092"/>
            <a:ext cx="4389914" cy="2837076"/>
          </a:xfrm>
          <a:prstGeom prst="rect">
            <a:avLst/>
          </a:prstGeom>
        </p:spPr>
      </p:pic>
      <p:pic>
        <p:nvPicPr>
          <p:cNvPr id="2052" name="Picture 4" descr="A picture containing indoor, green, tiled&#10;&#10;Description automatically generated">
            <a:extLst>
              <a:ext uri="{FF2B5EF4-FFF2-40B4-BE49-F238E27FC236}">
                <a16:creationId xmlns:a16="http://schemas.microsoft.com/office/drawing/2014/main" id="{B7D235A2-B35A-A30D-5642-DD9670840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752" y="1539344"/>
            <a:ext cx="4318000" cy="313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1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11D9-7917-080A-16E1-3C37600FD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1710CF-6934-4963-FFB2-06059170B51A}"/>
              </a:ext>
            </a:extLst>
          </p:cNvPr>
          <p:cNvSpPr>
            <a:spLocks noGrp="1"/>
          </p:cNvSpPr>
          <p:nvPr>
            <p:ph idx="1"/>
          </p:nvPr>
        </p:nvSpPr>
        <p:spPr/>
        <p:txBody>
          <a:bodyPr/>
          <a:lstStyle/>
          <a:p>
            <a:r>
              <a:rPr lang="en-US" dirty="0"/>
              <a:t>Pick an image with less guess work </a:t>
            </a:r>
          </a:p>
        </p:txBody>
      </p:sp>
      <p:pic>
        <p:nvPicPr>
          <p:cNvPr id="3074" name="Picture 2" descr="A picture containing indoor, bedroom&#10;&#10;Description automatically generated">
            <a:extLst>
              <a:ext uri="{FF2B5EF4-FFF2-40B4-BE49-F238E27FC236}">
                <a16:creationId xmlns:a16="http://schemas.microsoft.com/office/drawing/2014/main" id="{F8141FFE-1708-5D21-E5BD-413107824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79" y="4356100"/>
            <a:ext cx="3891021" cy="282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383242" y="820523"/>
            <a:ext cx="2228335" cy="2105776"/>
            <a:chOff x="4018597" y="14595730"/>
            <a:chExt cx="8571896" cy="7914993"/>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3526146" y="16165583"/>
              <a:ext cx="3796004" cy="88795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5815690" y="14731490"/>
              <a:ext cx="5201011" cy="3776079"/>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5815690" y="18734591"/>
              <a:ext cx="5201011" cy="3776079"/>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1155328" y="18734583"/>
              <a:ext cx="1435165" cy="3776140"/>
              <a:chOff x="10586203" y="7003582"/>
              <a:chExt cx="836786" cy="3255293"/>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9025020" y="8564765"/>
                <a:ext cx="3255293" cy="132927"/>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696331" y="7152343"/>
                <a:ext cx="726658" cy="221466"/>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500" dirty="0">
                    <a:latin typeface="Arial" panose="020B0604020202020204" pitchFamily="34" charset="0"/>
                    <a:ea typeface="Calibri" panose="020F0502020204030204" pitchFamily="34" charset="0"/>
                    <a:cs typeface="Arial" panose="020B0604020202020204" pitchFamily="34" charset="0"/>
                  </a:rPr>
                  <a:t>- 0.25 m</a:t>
                </a:r>
                <a:endParaRPr lang="en-US" sz="10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696331" y="9798971"/>
                <a:ext cx="612900" cy="274003"/>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500">
                    <a:latin typeface="Arial" panose="020B0604020202020204" pitchFamily="34" charset="0"/>
                    <a:ea typeface="Calibri" panose="020F0502020204030204" pitchFamily="34" charset="0"/>
                    <a:cs typeface="Arial" panose="020B0604020202020204" pitchFamily="34" charset="0"/>
                  </a:rPr>
                  <a:t>- 5 m</a:t>
                </a:r>
                <a:endParaRPr lang="en-US" sz="10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730930" y="8440623"/>
                <a:ext cx="612900" cy="274003"/>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500" dirty="0">
                    <a:latin typeface="Arial" panose="020B0604020202020204" pitchFamily="34" charset="0"/>
                    <a:ea typeface="Calibri" panose="020F0502020204030204" pitchFamily="34" charset="0"/>
                    <a:cs typeface="Arial" panose="020B0604020202020204" pitchFamily="34" charset="0"/>
                  </a:rPr>
                  <a:t>- 2.6 m</a:t>
                </a:r>
                <a:endParaRPr lang="en-US" sz="10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3690484" y="20004902"/>
              <a:ext cx="3500475" cy="88795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4018597" y="14595730"/>
              <a:ext cx="1539136"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cxnSp>
        <p:nvCxnSpPr>
          <p:cNvPr id="32" name="Straight Arrow Connector 31">
            <a:extLst>
              <a:ext uri="{FF2B5EF4-FFF2-40B4-BE49-F238E27FC236}">
                <a16:creationId xmlns:a16="http://schemas.microsoft.com/office/drawing/2014/main" id="{BA29A8BE-8119-A24B-9B1D-071EAC79B687}"/>
              </a:ext>
            </a:extLst>
          </p:cNvPr>
          <p:cNvCxnSpPr>
            <a:cxnSpLocks/>
          </p:cNvCxnSpPr>
          <p:nvPr/>
        </p:nvCxnSpPr>
        <p:spPr>
          <a:xfrm flipV="1">
            <a:off x="2795692" y="1401717"/>
            <a:ext cx="3159527" cy="40716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813823" y="984525"/>
            <a:ext cx="731520" cy="548640"/>
          </a:xfrm>
          <a:prstGeom prst="rect">
            <a:avLst/>
          </a:prstGeom>
          <a:ln>
            <a:solidFill>
              <a:schemeClr val="tx1"/>
            </a:solidFill>
          </a:ln>
        </p:spPr>
      </p:pic>
      <p:sp>
        <p:nvSpPr>
          <p:cNvPr id="34" name="TextBox 33">
            <a:extLst>
              <a:ext uri="{FF2B5EF4-FFF2-40B4-BE49-F238E27FC236}">
                <a16:creationId xmlns:a16="http://schemas.microsoft.com/office/drawing/2014/main" id="{CA52A3AD-A27D-0045-B872-316B374AEEB8}"/>
              </a:ext>
            </a:extLst>
          </p:cNvPr>
          <p:cNvSpPr txBox="1"/>
          <p:nvPr/>
        </p:nvSpPr>
        <p:spPr>
          <a:xfrm>
            <a:off x="2955568" y="1525738"/>
            <a:ext cx="491621" cy="184666"/>
          </a:xfrm>
          <a:prstGeom prst="rect">
            <a:avLst/>
          </a:prstGeom>
          <a:noFill/>
        </p:spPr>
        <p:txBody>
          <a:bodyPr wrap="square" rtlCol="0">
            <a:spAutoFit/>
          </a:bodyPr>
          <a:lstStyle/>
          <a:p>
            <a:pPr algn="ctr"/>
            <a:r>
              <a:rPr lang="en-US" sz="600" dirty="0">
                <a:latin typeface="Arial" panose="020B0604020202020204" pitchFamily="34" charset="0"/>
                <a:cs typeface="Arial" panose="020B0604020202020204" pitchFamily="34" charset="0"/>
              </a:rPr>
              <a:t>500 ms</a:t>
            </a:r>
          </a:p>
        </p:txBody>
      </p:sp>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462217" y="903318"/>
            <a:ext cx="731520" cy="54864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441473" y="1408421"/>
            <a:ext cx="731520" cy="276999"/>
          </a:xfrm>
          <a:prstGeom prst="rect">
            <a:avLst/>
          </a:prstGeom>
          <a:noFill/>
        </p:spPr>
        <p:txBody>
          <a:bodyPr wrap="square" rtlCol="0">
            <a:spAutoFit/>
          </a:bodyPr>
          <a:lstStyle/>
          <a:p>
            <a:pPr algn="ctr"/>
            <a:r>
              <a:rPr lang="en-US" sz="6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00927" y="816649"/>
            <a:ext cx="737978" cy="54864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4225128" y="1325169"/>
            <a:ext cx="489575" cy="184666"/>
          </a:xfrm>
          <a:prstGeom prst="rect">
            <a:avLst/>
          </a:prstGeom>
          <a:noFill/>
        </p:spPr>
        <p:txBody>
          <a:bodyPr wrap="square" rtlCol="0">
            <a:spAutoFit/>
          </a:bodyPr>
          <a:lstStyle/>
          <a:p>
            <a:pPr algn="ctr"/>
            <a:r>
              <a:rPr lang="en-US" sz="6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716462" y="1408474"/>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471710" y="860278"/>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748628" y="2960372"/>
            <a:ext cx="5817944"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2439352" y="2011948"/>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2800192" y="2232013"/>
            <a:ext cx="731520" cy="54864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2795692" y="2268984"/>
            <a:ext cx="4198447" cy="6489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7003920-35FC-2D48-8A00-474FBB2486BD}"/>
              </a:ext>
            </a:extLst>
          </p:cNvPr>
          <p:cNvSpPr txBox="1"/>
          <p:nvPr/>
        </p:nvSpPr>
        <p:spPr>
          <a:xfrm>
            <a:off x="3511142" y="2608562"/>
            <a:ext cx="236667" cy="377667"/>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66" name="TextBox 65">
            <a:extLst>
              <a:ext uri="{FF2B5EF4-FFF2-40B4-BE49-F238E27FC236}">
                <a16:creationId xmlns:a16="http://schemas.microsoft.com/office/drawing/2014/main" id="{45D0D564-B276-9B49-875A-5DB94E3F3EA4}"/>
              </a:ext>
            </a:extLst>
          </p:cNvPr>
          <p:cNvSpPr txBox="1"/>
          <p:nvPr/>
        </p:nvSpPr>
        <p:spPr>
          <a:xfrm>
            <a:off x="3888052" y="2527644"/>
            <a:ext cx="553749" cy="206467"/>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125, 250, or 1000 ms</a:t>
            </a:r>
          </a:p>
        </p:txBody>
      </p: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3345929" y="2136498"/>
            <a:ext cx="731520" cy="54864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3898090" y="2052936"/>
            <a:ext cx="731520" cy="548640"/>
          </a:xfrm>
          <a:prstGeom prst="rect">
            <a:avLst/>
          </a:prstGeom>
          <a:ln>
            <a:noFill/>
          </a:ln>
          <a:extLst>
            <a:ext uri="{53640926-AAD7-44D8-BBD7-CCE9431645EC}">
              <a14:shadowObscured xmlns:a14="http://schemas.microsoft.com/office/drawing/2010/main"/>
            </a:ext>
          </a:extLst>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5329726" y="1822166"/>
            <a:ext cx="731520" cy="548640"/>
          </a:xfrm>
          <a:prstGeom prst="rect">
            <a:avLst/>
          </a:prstGeom>
          <a:ln>
            <a:noFill/>
          </a:ln>
        </p:spPr>
      </p:pic>
      <p:sp>
        <p:nvSpPr>
          <p:cNvPr id="72" name="TextBox 71">
            <a:extLst>
              <a:ext uri="{FF2B5EF4-FFF2-40B4-BE49-F238E27FC236}">
                <a16:creationId xmlns:a16="http://schemas.microsoft.com/office/drawing/2014/main" id="{3E424E05-F1B9-8447-A6DA-52C0E5E023BC}"/>
              </a:ext>
            </a:extLst>
          </p:cNvPr>
          <p:cNvSpPr txBox="1"/>
          <p:nvPr/>
        </p:nvSpPr>
        <p:spPr>
          <a:xfrm>
            <a:off x="4486288" y="2453702"/>
            <a:ext cx="236667" cy="377667"/>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73" name="TextBox 72">
            <a:extLst>
              <a:ext uri="{FF2B5EF4-FFF2-40B4-BE49-F238E27FC236}">
                <a16:creationId xmlns:a16="http://schemas.microsoft.com/office/drawing/2014/main" id="{7F561E8D-60D4-8545-9E11-A1ECA1B3FA08}"/>
              </a:ext>
            </a:extLst>
          </p:cNvPr>
          <p:cNvSpPr txBox="1"/>
          <p:nvPr/>
        </p:nvSpPr>
        <p:spPr>
          <a:xfrm>
            <a:off x="4993522" y="2378062"/>
            <a:ext cx="236667" cy="377667"/>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74" name="TextBox 73">
            <a:extLst>
              <a:ext uri="{FF2B5EF4-FFF2-40B4-BE49-F238E27FC236}">
                <a16:creationId xmlns:a16="http://schemas.microsoft.com/office/drawing/2014/main" id="{40E77C89-A471-B041-A93E-7FB69F828DE4}"/>
              </a:ext>
            </a:extLst>
          </p:cNvPr>
          <p:cNvSpPr txBox="1"/>
          <p:nvPr/>
        </p:nvSpPr>
        <p:spPr>
          <a:xfrm>
            <a:off x="5388248" y="2296106"/>
            <a:ext cx="553749" cy="206467"/>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125, 250, or 1000 ms</a:t>
            </a:r>
          </a:p>
        </p:txBody>
      </p:sp>
      <p:sp>
        <p:nvSpPr>
          <p:cNvPr id="75" name="TextBox 74">
            <a:extLst>
              <a:ext uri="{FF2B5EF4-FFF2-40B4-BE49-F238E27FC236}">
                <a16:creationId xmlns:a16="http://schemas.microsoft.com/office/drawing/2014/main" id="{2193C68C-5D8A-9943-BF90-0D79789ACE1E}"/>
              </a:ext>
            </a:extLst>
          </p:cNvPr>
          <p:cNvSpPr txBox="1"/>
          <p:nvPr/>
        </p:nvSpPr>
        <p:spPr>
          <a:xfrm>
            <a:off x="6042283" y="2220076"/>
            <a:ext cx="236667" cy="377667"/>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78" name="TextBox 77">
            <a:extLst>
              <a:ext uri="{FF2B5EF4-FFF2-40B4-BE49-F238E27FC236}">
                <a16:creationId xmlns:a16="http://schemas.microsoft.com/office/drawing/2014/main" id="{5C0D7D8C-531F-C44F-A914-E23776305ADC}"/>
              </a:ext>
            </a:extLst>
          </p:cNvPr>
          <p:cNvSpPr txBox="1"/>
          <p:nvPr/>
        </p:nvSpPr>
        <p:spPr>
          <a:xfrm>
            <a:off x="6840807" y="2230890"/>
            <a:ext cx="236667" cy="263534"/>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time</a:t>
            </a:r>
          </a:p>
        </p:txBody>
      </p:sp>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6357681" y="1703543"/>
            <a:ext cx="731520" cy="54864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480377" y="2043621"/>
            <a:ext cx="513762" cy="154203"/>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371" dirty="0">
                <a:latin typeface="Arial" panose="020B0604020202020204" pitchFamily="34" charset="0"/>
                <a:ea typeface="Calibri" panose="020F0502020204030204" pitchFamily="34" charset="0"/>
                <a:cs typeface="Arial" panose="020B0604020202020204" pitchFamily="34" charset="0"/>
              </a:rPr>
              <a:t>Respond which target was </a:t>
            </a:r>
            <a:r>
              <a:rPr lang="en-US" sz="371"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27" name="Group 26">
            <a:extLst>
              <a:ext uri="{FF2B5EF4-FFF2-40B4-BE49-F238E27FC236}">
                <a16:creationId xmlns:a16="http://schemas.microsoft.com/office/drawing/2014/main" id="{A4D4A417-E0B9-5E43-9F57-9B0C32A01680}"/>
              </a:ext>
            </a:extLst>
          </p:cNvPr>
          <p:cNvGrpSpPr>
            <a:grpSpLocks/>
          </p:cNvGrpSpPr>
          <p:nvPr/>
        </p:nvGrpSpPr>
        <p:grpSpPr>
          <a:xfrm>
            <a:off x="4746095" y="727459"/>
            <a:ext cx="731520" cy="548640"/>
            <a:chOff x="596012" y="307619"/>
            <a:chExt cx="2286000" cy="1658620"/>
          </a:xfrm>
        </p:grpSpPr>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012" y="307619"/>
              <a:ext cx="2286000" cy="1658620"/>
            </a:xfrm>
            <a:prstGeom prst="rect">
              <a:avLst/>
            </a:prstGeom>
            <a:ln>
              <a:solidFill>
                <a:schemeClr val="tx1"/>
              </a:solidFill>
            </a:ln>
          </p:spPr>
        </p:pic>
        <p:pic>
          <p:nvPicPr>
            <p:cNvPr id="29" name="Picture 28" descr="Graphical user interface, text, application&#10;&#10;Description automatically generated">
              <a:extLst>
                <a:ext uri="{FF2B5EF4-FFF2-40B4-BE49-F238E27FC236}">
                  <a16:creationId xmlns:a16="http://schemas.microsoft.com/office/drawing/2014/main" id="{039448F9-F5C6-3645-A686-A7ED012AB46F}"/>
                </a:ext>
              </a:extLst>
            </p:cNvPr>
            <p:cNvPicPr>
              <a:picLocks noChangeAspect="1"/>
            </p:cNvPicPr>
            <p:nvPr/>
          </p:nvPicPr>
          <p:blipFill rotWithShape="1">
            <a:blip r:embed="rId14"/>
            <a:srcRect l="4992" r="3357"/>
            <a:stretch/>
          </p:blipFill>
          <p:spPr bwMode="auto">
            <a:xfrm>
              <a:off x="632696" y="468175"/>
              <a:ext cx="2249316" cy="1385225"/>
            </a:xfrm>
            <a:prstGeom prst="rect">
              <a:avLst/>
            </a:prstGeom>
            <a:ln>
              <a:noFill/>
            </a:ln>
            <a:extLst>
              <a:ext uri="{53640926-AAD7-44D8-BBD7-CCE9431645EC}">
                <a14:shadowObscured xmlns:a14="http://schemas.microsoft.com/office/drawing/2010/main"/>
              </a:ext>
            </a:extLst>
          </p:spPr>
        </p:pic>
      </p:grpSp>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441361" y="1941366"/>
            <a:ext cx="737978" cy="548640"/>
          </a:xfrm>
          <a:prstGeom prst="rect">
            <a:avLst/>
          </a:prstGeom>
          <a:ln>
            <a:noFill/>
          </a:ln>
          <a:extLst>
            <a:ext uri="{53640926-AAD7-44D8-BBD7-CCE9431645EC}">
              <a14:shadowObscured xmlns:a14="http://schemas.microsoft.com/office/drawing/2010/main"/>
            </a:ext>
          </a:extLst>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806394" y="1756076"/>
            <a:ext cx="737978" cy="548640"/>
          </a:xfrm>
          <a:prstGeom prst="rect">
            <a:avLst/>
          </a:prstGeom>
          <a:ln>
            <a:noFill/>
          </a:ln>
          <a:extLst>
            <a:ext uri="{53640926-AAD7-44D8-BBD7-CCE9431645EC}">
              <a14:shadowObscured xmlns:a14="http://schemas.microsoft.com/office/drawing/2010/main"/>
            </a:ext>
          </a:extLst>
        </p:spPr>
      </p:pic>
      <p:sp>
        <p:nvSpPr>
          <p:cNvPr id="61" name="TextBox 60">
            <a:extLst>
              <a:ext uri="{FF2B5EF4-FFF2-40B4-BE49-F238E27FC236}">
                <a16:creationId xmlns:a16="http://schemas.microsoft.com/office/drawing/2014/main" id="{A831AE88-45D2-EA4E-B128-6238DC80E215}"/>
              </a:ext>
            </a:extLst>
          </p:cNvPr>
          <p:cNvSpPr txBox="1"/>
          <p:nvPr/>
        </p:nvSpPr>
        <p:spPr>
          <a:xfrm>
            <a:off x="2920142" y="2819147"/>
            <a:ext cx="491621" cy="184666"/>
          </a:xfrm>
          <a:prstGeom prst="rect">
            <a:avLst/>
          </a:prstGeom>
          <a:noFill/>
        </p:spPr>
        <p:txBody>
          <a:bodyPr wrap="square" rtlCol="0">
            <a:spAutoFit/>
          </a:bodyPr>
          <a:lstStyle/>
          <a:p>
            <a:pPr algn="ctr"/>
            <a:r>
              <a:rPr lang="en-US" sz="600" dirty="0">
                <a:latin typeface="Arial" panose="020B0604020202020204" pitchFamily="34" charset="0"/>
                <a:cs typeface="Arial" panose="020B0604020202020204" pitchFamily="34" charset="0"/>
              </a:rPr>
              <a:t>500 ms</a:t>
            </a:r>
          </a:p>
        </p:txBody>
      </p:sp>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5" cstate="print">
            <a:extLst>
              <a:ext uri="{28A0092B-C50C-407E-A947-70E740481C1C}">
                <a14:useLocalDpi xmlns:a14="http://schemas.microsoft.com/office/drawing/2010/main" val="0"/>
              </a:ext>
            </a:extLst>
          </a:blip>
          <a:stretch>
            <a:fillRect/>
          </a:stretch>
        </p:blipFill>
        <p:spPr>
          <a:xfrm>
            <a:off x="4952239" y="1873690"/>
            <a:ext cx="731520" cy="548640"/>
          </a:xfrm>
          <a:prstGeom prst="rect">
            <a:avLst/>
          </a:prstGeom>
          <a:ln>
            <a:solidFill>
              <a:schemeClr val="tx1"/>
            </a:solidFill>
          </a:ln>
        </p:spPr>
      </p:pic>
    </p:spTree>
    <p:extLst>
      <p:ext uri="{BB962C8B-B14F-4D97-AF65-F5344CB8AC3E}">
        <p14:creationId xmlns:p14="http://schemas.microsoft.com/office/powerpoint/2010/main" val="219869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7586A48-2B7E-4343-9649-F16E07CF570E}"/>
              </a:ext>
            </a:extLst>
          </p:cNvPr>
          <p:cNvGrpSpPr/>
          <p:nvPr/>
        </p:nvGrpSpPr>
        <p:grpSpPr>
          <a:xfrm>
            <a:off x="1129956" y="2824034"/>
            <a:ext cx="4542580" cy="4542092"/>
            <a:chOff x="2053139" y="452350"/>
            <a:chExt cx="22712901" cy="22710462"/>
          </a:xfrm>
        </p:grpSpPr>
        <p:pic>
          <p:nvPicPr>
            <p:cNvPr id="18" name="Picture 17">
              <a:extLst>
                <a:ext uri="{FF2B5EF4-FFF2-40B4-BE49-F238E27FC236}">
                  <a16:creationId xmlns:a16="http://schemas.microsoft.com/office/drawing/2014/main" id="{CAA7B35D-AD47-9F4C-B4EC-1695070DE194}"/>
                </a:ext>
              </a:extLst>
            </p:cNvPr>
            <p:cNvPicPr>
              <a:picLocks noChangeAspect="1"/>
            </p:cNvPicPr>
            <p:nvPr/>
          </p:nvPicPr>
          <p:blipFill rotWithShape="1">
            <a:blip r:embed="rId3"/>
            <a:srcRect t="6800" r="7400"/>
            <a:stretch/>
          </p:blipFill>
          <p:spPr>
            <a:xfrm>
              <a:off x="2407920" y="12209253"/>
              <a:ext cx="10883043" cy="10953559"/>
            </a:xfrm>
            <a:prstGeom prst="rect">
              <a:avLst/>
            </a:prstGeom>
          </p:spPr>
        </p:pic>
        <p:pic>
          <p:nvPicPr>
            <p:cNvPr id="16" name="Picture 15">
              <a:extLst>
                <a:ext uri="{FF2B5EF4-FFF2-40B4-BE49-F238E27FC236}">
                  <a16:creationId xmlns:a16="http://schemas.microsoft.com/office/drawing/2014/main" id="{2D9415A4-E1DA-6C4D-9474-74C36E3119F3}"/>
                </a:ext>
              </a:extLst>
            </p:cNvPr>
            <p:cNvPicPr>
              <a:picLocks noChangeAspect="1"/>
            </p:cNvPicPr>
            <p:nvPr/>
          </p:nvPicPr>
          <p:blipFill rotWithShape="1">
            <a:blip r:embed="rId4"/>
            <a:srcRect t="6800" r="7400"/>
            <a:stretch/>
          </p:blipFill>
          <p:spPr>
            <a:xfrm>
              <a:off x="13882997" y="452350"/>
              <a:ext cx="10883043" cy="10953559"/>
            </a:xfrm>
            <a:prstGeom prst="rect">
              <a:avLst/>
            </a:prstGeom>
          </p:spPr>
        </p:pic>
        <p:pic>
          <p:nvPicPr>
            <p:cNvPr id="20" name="Picture 19">
              <a:extLst>
                <a:ext uri="{FF2B5EF4-FFF2-40B4-BE49-F238E27FC236}">
                  <a16:creationId xmlns:a16="http://schemas.microsoft.com/office/drawing/2014/main" id="{2BEF5D55-6397-3C40-A836-F55743336C05}"/>
                </a:ext>
              </a:extLst>
            </p:cNvPr>
            <p:cNvPicPr>
              <a:picLocks noChangeAspect="1"/>
            </p:cNvPicPr>
            <p:nvPr/>
          </p:nvPicPr>
          <p:blipFill rotWithShape="1">
            <a:blip r:embed="rId5"/>
            <a:srcRect t="6800" r="7400"/>
            <a:stretch/>
          </p:blipFill>
          <p:spPr>
            <a:xfrm>
              <a:off x="13882997" y="12209253"/>
              <a:ext cx="10883043" cy="10953559"/>
            </a:xfrm>
            <a:prstGeom prst="rect">
              <a:avLst/>
            </a:prstGeom>
          </p:spPr>
        </p:pic>
        <p:pic>
          <p:nvPicPr>
            <p:cNvPr id="14" name="Picture 13">
              <a:extLst>
                <a:ext uri="{FF2B5EF4-FFF2-40B4-BE49-F238E27FC236}">
                  <a16:creationId xmlns:a16="http://schemas.microsoft.com/office/drawing/2014/main" id="{1DA05933-A3E0-8C45-A9EE-4BA844F7F472}"/>
                </a:ext>
              </a:extLst>
            </p:cNvPr>
            <p:cNvPicPr>
              <a:picLocks noChangeAspect="1"/>
            </p:cNvPicPr>
            <p:nvPr/>
          </p:nvPicPr>
          <p:blipFill rotWithShape="1">
            <a:blip r:embed="rId6"/>
            <a:srcRect t="6800" r="8400"/>
            <a:stretch/>
          </p:blipFill>
          <p:spPr>
            <a:xfrm>
              <a:off x="2407920" y="476441"/>
              <a:ext cx="10765515" cy="10953559"/>
            </a:xfrm>
            <a:prstGeom prst="rect">
              <a:avLst/>
            </a:prstGeom>
          </p:spPr>
        </p:pic>
        <p:sp>
          <p:nvSpPr>
            <p:cNvPr id="22" name="TextBox 21">
              <a:extLst>
                <a:ext uri="{FF2B5EF4-FFF2-40B4-BE49-F238E27FC236}">
                  <a16:creationId xmlns:a16="http://schemas.microsoft.com/office/drawing/2014/main" id="{BF033A0C-8588-6444-93E3-657AF2756A94}"/>
                </a:ext>
              </a:extLst>
            </p:cNvPr>
            <p:cNvSpPr txBox="1"/>
            <p:nvPr/>
          </p:nvSpPr>
          <p:spPr>
            <a:xfrm>
              <a:off x="2053139" y="452350"/>
              <a:ext cx="709560" cy="144655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93604532-5079-E140-B95B-7395223E6ED2}"/>
                </a:ext>
              </a:extLst>
            </p:cNvPr>
            <p:cNvSpPr txBox="1"/>
            <p:nvPr/>
          </p:nvSpPr>
          <p:spPr>
            <a:xfrm>
              <a:off x="13173434" y="452350"/>
              <a:ext cx="709560" cy="144655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053139" y="11430001"/>
              <a:ext cx="709560" cy="144655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12936184" y="11430001"/>
              <a:ext cx="709560" cy="144655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D.</a:t>
              </a:r>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1124806" y="7405022"/>
            <a:ext cx="4547730" cy="535531"/>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2. Verbal Estimate Linear Models. </a:t>
            </a:r>
            <a:r>
              <a:rPr lang="en-US" sz="72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 </a:t>
            </a:r>
            <a:r>
              <a:rPr lang="en-US" sz="720" dirty="0" err="1">
                <a:latin typeface="Arial" panose="020B0604020202020204" pitchFamily="34" charset="0"/>
                <a:cs typeface="Arial" panose="020B0604020202020204" pitchFamily="34" charset="0"/>
              </a:rPr>
              <a:t>ms.</a:t>
            </a:r>
            <a:r>
              <a:rPr lang="en-US" sz="720" dirty="0">
                <a:latin typeface="Arial" panose="020B0604020202020204" pitchFamily="34" charset="0"/>
                <a:cs typeface="Arial" panose="020B0604020202020204" pitchFamily="34" charset="0"/>
              </a:rPr>
              <a:t> C) Z-scored data at 250 </a:t>
            </a:r>
            <a:r>
              <a:rPr lang="en-US" sz="720" dirty="0" err="1">
                <a:latin typeface="Arial" panose="020B0604020202020204" pitchFamily="34" charset="0"/>
                <a:cs typeface="Arial" panose="020B0604020202020204" pitchFamily="34" charset="0"/>
              </a:rPr>
              <a:t>ms.</a:t>
            </a:r>
            <a:r>
              <a:rPr lang="en-US" sz="720" dirty="0">
                <a:latin typeface="Arial" panose="020B0604020202020204" pitchFamily="34" charset="0"/>
                <a:cs typeface="Arial" panose="020B0604020202020204" pitchFamily="34" charset="0"/>
              </a:rPr>
              <a:t> D) Z-scored data at 1000 </a:t>
            </a:r>
            <a:r>
              <a:rPr lang="en-US" sz="720" dirty="0" err="1">
                <a:latin typeface="Arial" panose="020B0604020202020204" pitchFamily="34" charset="0"/>
                <a:cs typeface="Arial" panose="020B0604020202020204" pitchFamily="34" charset="0"/>
              </a:rPr>
              <a:t>ms.</a:t>
            </a:r>
            <a:endParaRPr lang="en-US" sz="72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50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p:txBody>
          <a:bodyPr/>
          <a:lstStyle/>
          <a:p>
            <a:r>
              <a:rPr lang="en-US" dirty="0"/>
              <a:t>VE split matrix n = 10,000( 5,000 on each side) </a:t>
            </a:r>
          </a:p>
        </p:txBody>
      </p:sp>
      <p:sp>
        <p:nvSpPr>
          <p:cNvPr id="3" name="Content Placeholder 2">
            <a:extLst>
              <a:ext uri="{FF2B5EF4-FFF2-40B4-BE49-F238E27FC236}">
                <a16:creationId xmlns:a16="http://schemas.microsoft.com/office/drawing/2014/main" id="{46C5DAB6-F39E-0170-16A5-AA5E33FC28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24501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scatter chart&#10;&#10;Description automatically generated">
            <a:extLst>
              <a:ext uri="{FF2B5EF4-FFF2-40B4-BE49-F238E27FC236}">
                <a16:creationId xmlns:a16="http://schemas.microsoft.com/office/drawing/2014/main" id="{50B12DBF-955F-D550-ABF6-EB116BC37327}"/>
              </a:ext>
            </a:extLst>
          </p:cNvPr>
          <p:cNvPicPr>
            <a:picLocks noChangeAspect="1"/>
          </p:cNvPicPr>
          <p:nvPr/>
        </p:nvPicPr>
        <p:blipFill rotWithShape="1">
          <a:blip r:embed="rId3"/>
          <a:srcRect t="11907" r="9442"/>
          <a:stretch/>
        </p:blipFill>
        <p:spPr>
          <a:xfrm>
            <a:off x="3510694" y="2965028"/>
            <a:ext cx="2088983" cy="2032123"/>
          </a:xfrm>
          <a:prstGeom prst="rect">
            <a:avLst/>
          </a:prstGeom>
        </p:spPr>
      </p:pic>
      <p:sp>
        <p:nvSpPr>
          <p:cNvPr id="26" name="TextBox 25">
            <a:extLst>
              <a:ext uri="{FF2B5EF4-FFF2-40B4-BE49-F238E27FC236}">
                <a16:creationId xmlns:a16="http://schemas.microsoft.com/office/drawing/2014/main" id="{FDC584E3-B79C-2E4B-9CBE-21756A560AC0}"/>
              </a:ext>
            </a:extLst>
          </p:cNvPr>
          <p:cNvSpPr txBox="1"/>
          <p:nvPr/>
        </p:nvSpPr>
        <p:spPr>
          <a:xfrm>
            <a:off x="1073321" y="7313755"/>
            <a:ext cx="4526356" cy="867930"/>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3. Correlation between verbal estimate regression residuals in Figure 2. </a:t>
            </a:r>
            <a:r>
              <a:rPr lang="en-US" sz="720" dirty="0">
                <a:latin typeface="Arial" panose="020B0604020202020204" pitchFamily="34" charset="0"/>
                <a:cs typeface="Arial" panose="020B0604020202020204" pitchFamily="34" charset="0"/>
              </a:rPr>
              <a:t>A) Verbal estimate data at 125 and 250 ms with the data point for a particular stimulus highlighted in red. The dashed line represents the residual (difference between the model prediction and the average estimate for the stimulus) for that stimulus. B) Correlation between verbal estimate regression residuals at 125 and 250 ms with the residual correlation for the stimulus highlighted in A highlighted in red. C) Correlation between verbal estimate regression residuals at 125 and 1000 ms. D) Correlation between verbal estimate regression residuals at 250 and 1000 ms. </a:t>
            </a:r>
            <a:endParaRPr lang="en-US" sz="72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BEEECE98-93C2-34B1-08D5-EBB131E196E6}"/>
              </a:ext>
            </a:extLst>
          </p:cNvPr>
          <p:cNvGrpSpPr/>
          <p:nvPr/>
        </p:nvGrpSpPr>
        <p:grpSpPr>
          <a:xfrm>
            <a:off x="1072895" y="2848073"/>
            <a:ext cx="3103716" cy="2529256"/>
            <a:chOff x="3058819" y="660240"/>
            <a:chExt cx="13575920" cy="11358256"/>
          </a:xfrm>
        </p:grpSpPr>
        <p:pic>
          <p:nvPicPr>
            <p:cNvPr id="28" name="Picture 27">
              <a:extLst>
                <a:ext uri="{FF2B5EF4-FFF2-40B4-BE49-F238E27FC236}">
                  <a16:creationId xmlns:a16="http://schemas.microsoft.com/office/drawing/2014/main" id="{FB4775E7-4576-F24E-B4C6-D314DF434992}"/>
                </a:ext>
              </a:extLst>
            </p:cNvPr>
            <p:cNvPicPr>
              <a:picLocks noChangeAspect="1"/>
            </p:cNvPicPr>
            <p:nvPr/>
          </p:nvPicPr>
          <p:blipFill rotWithShape="1">
            <a:blip r:embed="rId4"/>
            <a:srcRect t="7679" r="7790" b="4009"/>
            <a:stretch/>
          </p:blipFill>
          <p:spPr>
            <a:xfrm>
              <a:off x="4275007" y="1070590"/>
              <a:ext cx="4803070" cy="4600034"/>
            </a:xfrm>
            <a:prstGeom prst="rect">
              <a:avLst/>
            </a:prstGeom>
          </p:spPr>
        </p:pic>
        <p:pic>
          <p:nvPicPr>
            <p:cNvPr id="30" name="Picture 29">
              <a:extLst>
                <a:ext uri="{FF2B5EF4-FFF2-40B4-BE49-F238E27FC236}">
                  <a16:creationId xmlns:a16="http://schemas.microsoft.com/office/drawing/2014/main" id="{89D22959-D81F-594F-9C4A-39A384BAB5CD}"/>
                </a:ext>
              </a:extLst>
            </p:cNvPr>
            <p:cNvPicPr>
              <a:picLocks noChangeAspect="1"/>
            </p:cNvPicPr>
            <p:nvPr/>
          </p:nvPicPr>
          <p:blipFill rotWithShape="1">
            <a:blip r:embed="rId5"/>
            <a:srcRect t="7680" r="7790" b="4008"/>
            <a:stretch/>
          </p:blipFill>
          <p:spPr>
            <a:xfrm>
              <a:off x="4275007" y="5748334"/>
              <a:ext cx="4803070" cy="4600034"/>
            </a:xfrm>
            <a:prstGeom prst="rect">
              <a:avLst/>
            </a:prstGeom>
          </p:spPr>
        </p:pic>
        <p:cxnSp>
          <p:nvCxnSpPr>
            <p:cNvPr id="32" name="Straight Arrow Connector 31">
              <a:extLst>
                <a:ext uri="{FF2B5EF4-FFF2-40B4-BE49-F238E27FC236}">
                  <a16:creationId xmlns:a16="http://schemas.microsoft.com/office/drawing/2014/main" id="{5B91DABE-AE43-5245-8536-AE97070E6BBC}"/>
                </a:ext>
              </a:extLst>
            </p:cNvPr>
            <p:cNvCxnSpPr>
              <a:cxnSpLocks/>
            </p:cNvCxnSpPr>
            <p:nvPr/>
          </p:nvCxnSpPr>
          <p:spPr>
            <a:xfrm>
              <a:off x="6626372" y="3477374"/>
              <a:ext cx="0" cy="481026"/>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24B46AE-C5F1-784D-AD6D-097681FB76EB}"/>
                </a:ext>
              </a:extLst>
            </p:cNvPr>
            <p:cNvCxnSpPr>
              <a:cxnSpLocks/>
            </p:cNvCxnSpPr>
            <p:nvPr/>
          </p:nvCxnSpPr>
          <p:spPr>
            <a:xfrm>
              <a:off x="6621902" y="8171175"/>
              <a:ext cx="0" cy="389765"/>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519DF4CE-CE49-7F46-8357-848E968DCBC4}"/>
                </a:ext>
              </a:extLst>
            </p:cNvPr>
            <p:cNvCxnSpPr>
              <a:cxnSpLocks/>
            </p:cNvCxnSpPr>
            <p:nvPr/>
          </p:nvCxnSpPr>
          <p:spPr>
            <a:xfrm flipV="1">
              <a:off x="6621902" y="6970154"/>
              <a:ext cx="10012837" cy="1429515"/>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5DBC8C4-A6F5-8C47-878F-8D216CB04520}"/>
                </a:ext>
              </a:extLst>
            </p:cNvPr>
            <p:cNvSpPr txBox="1"/>
            <p:nvPr/>
          </p:nvSpPr>
          <p:spPr>
            <a:xfrm>
              <a:off x="3058819" y="660240"/>
              <a:ext cx="709560" cy="1299219"/>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A.</a:t>
              </a:r>
            </a:p>
          </p:txBody>
        </p:sp>
        <p:sp>
          <p:nvSpPr>
            <p:cNvPr id="41" name="TextBox 40">
              <a:extLst>
                <a:ext uri="{FF2B5EF4-FFF2-40B4-BE49-F238E27FC236}">
                  <a16:creationId xmlns:a16="http://schemas.microsoft.com/office/drawing/2014/main" id="{B52A7297-E5D1-B142-88E4-CD3158F2995B}"/>
                </a:ext>
              </a:extLst>
            </p:cNvPr>
            <p:cNvSpPr txBox="1"/>
            <p:nvPr/>
          </p:nvSpPr>
          <p:spPr>
            <a:xfrm>
              <a:off x="13012397" y="699574"/>
              <a:ext cx="709560" cy="1299219"/>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B.</a:t>
              </a:r>
            </a:p>
          </p:txBody>
        </p:sp>
        <p:sp>
          <p:nvSpPr>
            <p:cNvPr id="42" name="TextBox 41">
              <a:extLst>
                <a:ext uri="{FF2B5EF4-FFF2-40B4-BE49-F238E27FC236}">
                  <a16:creationId xmlns:a16="http://schemas.microsoft.com/office/drawing/2014/main" id="{A34AEC05-C325-8A48-B966-11798910EDA9}"/>
                </a:ext>
              </a:extLst>
            </p:cNvPr>
            <p:cNvSpPr txBox="1"/>
            <p:nvPr/>
          </p:nvSpPr>
          <p:spPr>
            <a:xfrm>
              <a:off x="3058819" y="10719277"/>
              <a:ext cx="709560" cy="1299219"/>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C.</a:t>
              </a:r>
            </a:p>
          </p:txBody>
        </p:sp>
        <p:sp>
          <p:nvSpPr>
            <p:cNvPr id="43" name="TextBox 42">
              <a:extLst>
                <a:ext uri="{FF2B5EF4-FFF2-40B4-BE49-F238E27FC236}">
                  <a16:creationId xmlns:a16="http://schemas.microsoft.com/office/drawing/2014/main" id="{4ABF2AA3-2E7A-0B4F-B7F1-713706209E13}"/>
                </a:ext>
              </a:extLst>
            </p:cNvPr>
            <p:cNvSpPr txBox="1"/>
            <p:nvPr/>
          </p:nvSpPr>
          <p:spPr>
            <a:xfrm>
              <a:off x="13012397" y="10706636"/>
              <a:ext cx="709560" cy="1299219"/>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D.</a:t>
              </a:r>
            </a:p>
          </p:txBody>
        </p:sp>
        <p:cxnSp>
          <p:nvCxnSpPr>
            <p:cNvPr id="36" name="Straight Arrow Connector 35">
              <a:extLst>
                <a:ext uri="{FF2B5EF4-FFF2-40B4-BE49-F238E27FC236}">
                  <a16:creationId xmlns:a16="http://schemas.microsoft.com/office/drawing/2014/main" id="{A3D3B9A3-C1A4-3E4A-B22F-E247DD9F0812}"/>
                </a:ext>
              </a:extLst>
            </p:cNvPr>
            <p:cNvCxnSpPr>
              <a:cxnSpLocks/>
            </p:cNvCxnSpPr>
            <p:nvPr/>
          </p:nvCxnSpPr>
          <p:spPr>
            <a:xfrm>
              <a:off x="6621902" y="3678524"/>
              <a:ext cx="10012837" cy="321392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grpSp>
      <p:pic>
        <p:nvPicPr>
          <p:cNvPr id="15" name="Picture 14" descr="Chart, scatter chart&#10;&#10;Description automatically generated">
            <a:extLst>
              <a:ext uri="{FF2B5EF4-FFF2-40B4-BE49-F238E27FC236}">
                <a16:creationId xmlns:a16="http://schemas.microsoft.com/office/drawing/2014/main" id="{2F46E4DF-D268-EC95-A91E-753E829D343E}"/>
              </a:ext>
            </a:extLst>
          </p:cNvPr>
          <p:cNvPicPr>
            <a:picLocks noChangeAspect="1"/>
          </p:cNvPicPr>
          <p:nvPr/>
        </p:nvPicPr>
        <p:blipFill rotWithShape="1">
          <a:blip r:embed="rId6"/>
          <a:srcRect t="11907" r="10796"/>
          <a:stretch/>
        </p:blipFill>
        <p:spPr>
          <a:xfrm>
            <a:off x="1196172" y="5183583"/>
            <a:ext cx="2057760" cy="2032123"/>
          </a:xfrm>
          <a:prstGeom prst="rect">
            <a:avLst/>
          </a:prstGeom>
        </p:spPr>
      </p:pic>
      <p:pic>
        <p:nvPicPr>
          <p:cNvPr id="17" name="Picture 16" descr="Chart, scatter chart&#10;&#10;Description automatically generated">
            <a:extLst>
              <a:ext uri="{FF2B5EF4-FFF2-40B4-BE49-F238E27FC236}">
                <a16:creationId xmlns:a16="http://schemas.microsoft.com/office/drawing/2014/main" id="{DD695C47-F216-0B91-7BAA-0F5D6374A0BB}"/>
              </a:ext>
            </a:extLst>
          </p:cNvPr>
          <p:cNvPicPr>
            <a:picLocks noChangeAspect="1"/>
          </p:cNvPicPr>
          <p:nvPr/>
        </p:nvPicPr>
        <p:blipFill rotWithShape="1">
          <a:blip r:embed="rId7"/>
          <a:srcRect t="11907" r="10796"/>
          <a:stretch/>
        </p:blipFill>
        <p:spPr>
          <a:xfrm>
            <a:off x="3510694" y="5183418"/>
            <a:ext cx="2057760" cy="2032123"/>
          </a:xfrm>
          <a:prstGeom prst="rect">
            <a:avLst/>
          </a:prstGeom>
        </p:spPr>
      </p:pic>
    </p:spTree>
    <p:extLst>
      <p:ext uri="{BB962C8B-B14F-4D97-AF65-F5344CB8AC3E}">
        <p14:creationId xmlns:p14="http://schemas.microsoft.com/office/powerpoint/2010/main" val="115978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43F12912-AAB7-5BCD-86F4-CAEBA0344F0D}"/>
              </a:ext>
            </a:extLst>
          </p:cNvPr>
          <p:cNvGrpSpPr/>
          <p:nvPr/>
        </p:nvGrpSpPr>
        <p:grpSpPr>
          <a:xfrm>
            <a:off x="2457886" y="3030315"/>
            <a:ext cx="2560341" cy="1834398"/>
            <a:chOff x="5669174" y="6592264"/>
            <a:chExt cx="12801706" cy="9171992"/>
          </a:xfrm>
        </p:grpSpPr>
        <p:grpSp>
          <p:nvGrpSpPr>
            <p:cNvPr id="14" name="Group 13">
              <a:extLst>
                <a:ext uri="{FF2B5EF4-FFF2-40B4-BE49-F238E27FC236}">
                  <a16:creationId xmlns:a16="http://schemas.microsoft.com/office/drawing/2014/main" id="{13CC03FC-8D54-5AC3-C03F-ED3B742AB3DF}"/>
                </a:ext>
              </a:extLst>
            </p:cNvPr>
            <p:cNvGrpSpPr/>
            <p:nvPr/>
          </p:nvGrpSpPr>
          <p:grpSpPr>
            <a:xfrm>
              <a:off x="5669174" y="6592264"/>
              <a:ext cx="12801706" cy="9171992"/>
              <a:chOff x="1170326" y="7287208"/>
              <a:chExt cx="10952359" cy="7517363"/>
            </a:xfrm>
          </p:grpSpPr>
          <p:pic>
            <p:nvPicPr>
              <p:cNvPr id="3" name="Picture 2" descr="Chart, bar chart&#10;&#10;Description automatically generated">
                <a:extLst>
                  <a:ext uri="{FF2B5EF4-FFF2-40B4-BE49-F238E27FC236}">
                    <a16:creationId xmlns:a16="http://schemas.microsoft.com/office/drawing/2014/main" id="{E4C6084C-351F-F166-4FB8-7BB7E477944C}"/>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82D1C67-7179-8E8F-978A-027252077B54}"/>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11573BCA-54AE-5423-7FEA-F341CC1E2721}"/>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10" name="Picture 9" descr="Chart, bar chart, histogram&#10;&#10;Description automatically generated">
                <a:extLst>
                  <a:ext uri="{FF2B5EF4-FFF2-40B4-BE49-F238E27FC236}">
                    <a16:creationId xmlns:a16="http://schemas.microsoft.com/office/drawing/2014/main" id="{8BE03EC1-0D5C-CF69-99CE-95F3A347CF65}"/>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12" name="Picture 11" descr="Chart, bar chart, histogram&#10;&#10;Description automatically generated">
                <a:extLst>
                  <a:ext uri="{FF2B5EF4-FFF2-40B4-BE49-F238E27FC236}">
                    <a16:creationId xmlns:a16="http://schemas.microsoft.com/office/drawing/2014/main" id="{10545878-F977-9AE7-EE65-50D731BEEC7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16" name="Left Brace 15">
              <a:extLst>
                <a:ext uri="{FF2B5EF4-FFF2-40B4-BE49-F238E27FC236}">
                  <a16:creationId xmlns:a16="http://schemas.microsoft.com/office/drawing/2014/main" id="{DD4E3016-AF4C-0323-09C2-22714EC1D041}"/>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17" name="TextBox 16">
              <a:extLst>
                <a:ext uri="{FF2B5EF4-FFF2-40B4-BE49-F238E27FC236}">
                  <a16:creationId xmlns:a16="http://schemas.microsoft.com/office/drawing/2014/main" id="{90D73336-77A8-F8B5-A819-BD62AF3B695A}"/>
                </a:ext>
              </a:extLst>
            </p:cNvPr>
            <p:cNvSpPr txBox="1"/>
            <p:nvPr/>
          </p:nvSpPr>
          <p:spPr>
            <a:xfrm>
              <a:off x="9200264" y="9851335"/>
              <a:ext cx="1353310" cy="1615825"/>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18" name="TextBox 17">
              <a:extLst>
                <a:ext uri="{FF2B5EF4-FFF2-40B4-BE49-F238E27FC236}">
                  <a16:creationId xmlns:a16="http://schemas.microsoft.com/office/drawing/2014/main" id="{215A6D2C-4129-59F3-DB9C-116FABC176ED}"/>
                </a:ext>
              </a:extLst>
            </p:cNvPr>
            <p:cNvSpPr txBox="1"/>
            <p:nvPr/>
          </p:nvSpPr>
          <p:spPr>
            <a:xfrm>
              <a:off x="12796620" y="7244204"/>
              <a:ext cx="3749040" cy="846385"/>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19" name="Left Brace 18">
              <a:extLst>
                <a:ext uri="{FF2B5EF4-FFF2-40B4-BE49-F238E27FC236}">
                  <a16:creationId xmlns:a16="http://schemas.microsoft.com/office/drawing/2014/main" id="{8EFE9F4C-28F0-7F0E-4334-257E87A2A13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0" name="TextBox 19">
              <a:extLst>
                <a:ext uri="{FF2B5EF4-FFF2-40B4-BE49-F238E27FC236}">
                  <a16:creationId xmlns:a16="http://schemas.microsoft.com/office/drawing/2014/main" id="{DD70476E-6946-B481-3FE2-9B5034514112}"/>
                </a:ext>
              </a:extLst>
            </p:cNvPr>
            <p:cNvSpPr txBox="1"/>
            <p:nvPr/>
          </p:nvSpPr>
          <p:spPr>
            <a:xfrm>
              <a:off x="13418805" y="8197594"/>
              <a:ext cx="854575" cy="1015665"/>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F2A6D18-0B01-20E1-C1F3-E8740F3FC797}"/>
                </a:ext>
              </a:extLst>
            </p:cNvPr>
            <p:cNvSpPr txBox="1"/>
            <p:nvPr/>
          </p:nvSpPr>
          <p:spPr>
            <a:xfrm>
              <a:off x="14157390" y="7616474"/>
              <a:ext cx="854575" cy="2123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2" name="Left Brace 21">
              <a:extLst>
                <a:ext uri="{FF2B5EF4-FFF2-40B4-BE49-F238E27FC236}">
                  <a16:creationId xmlns:a16="http://schemas.microsoft.com/office/drawing/2014/main" id="{1A644752-5CAF-DDD7-3612-EE32926ECE88}"/>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3" name="Left Brace 22">
              <a:extLst>
                <a:ext uri="{FF2B5EF4-FFF2-40B4-BE49-F238E27FC236}">
                  <a16:creationId xmlns:a16="http://schemas.microsoft.com/office/drawing/2014/main" id="{5E5A1E99-8EB4-44A0-D020-7E9715E20962}"/>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4" name="TextBox 23">
              <a:extLst>
                <a:ext uri="{FF2B5EF4-FFF2-40B4-BE49-F238E27FC236}">
                  <a16:creationId xmlns:a16="http://schemas.microsoft.com/office/drawing/2014/main" id="{316E58BC-E8FD-682B-DC1C-033444A83653}"/>
                </a:ext>
              </a:extLst>
            </p:cNvPr>
            <p:cNvSpPr txBox="1"/>
            <p:nvPr/>
          </p:nvSpPr>
          <p:spPr>
            <a:xfrm>
              <a:off x="8642874" y="10841305"/>
              <a:ext cx="854575" cy="1569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5D45F24-6BB7-F95F-73EC-017E011CBDCB}"/>
                </a:ext>
              </a:extLst>
            </p:cNvPr>
            <p:cNvSpPr txBox="1"/>
            <p:nvPr/>
          </p:nvSpPr>
          <p:spPr>
            <a:xfrm>
              <a:off x="9146709" y="10206485"/>
              <a:ext cx="1353310" cy="1569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grpSp>
        <p:nvGrpSpPr>
          <p:cNvPr id="54" name="Group 53">
            <a:extLst>
              <a:ext uri="{FF2B5EF4-FFF2-40B4-BE49-F238E27FC236}">
                <a16:creationId xmlns:a16="http://schemas.microsoft.com/office/drawing/2014/main" id="{D404E2FB-75A7-B75C-D9AB-AEF29882A274}"/>
              </a:ext>
            </a:extLst>
          </p:cNvPr>
          <p:cNvGrpSpPr/>
          <p:nvPr/>
        </p:nvGrpSpPr>
        <p:grpSpPr>
          <a:xfrm>
            <a:off x="1964692" y="5277667"/>
            <a:ext cx="3604896" cy="2031313"/>
            <a:chOff x="1787524" y="5429250"/>
            <a:chExt cx="18024478" cy="10156566"/>
          </a:xfrm>
        </p:grpSpPr>
        <p:grpSp>
          <p:nvGrpSpPr>
            <p:cNvPr id="55" name="Group 54">
              <a:extLst>
                <a:ext uri="{FF2B5EF4-FFF2-40B4-BE49-F238E27FC236}">
                  <a16:creationId xmlns:a16="http://schemas.microsoft.com/office/drawing/2014/main" id="{856468F1-659E-14F8-E29F-8A507426FAE7}"/>
                </a:ext>
              </a:extLst>
            </p:cNvPr>
            <p:cNvGrpSpPr/>
            <p:nvPr/>
          </p:nvGrpSpPr>
          <p:grpSpPr>
            <a:xfrm>
              <a:off x="11322050" y="5846435"/>
              <a:ext cx="8489952" cy="8504565"/>
              <a:chOff x="11322050" y="5846435"/>
              <a:chExt cx="8489952" cy="8504565"/>
            </a:xfrm>
          </p:grpSpPr>
          <p:grpSp>
            <p:nvGrpSpPr>
              <p:cNvPr id="63" name="Group 62">
                <a:extLst>
                  <a:ext uri="{FF2B5EF4-FFF2-40B4-BE49-F238E27FC236}">
                    <a16:creationId xmlns:a16="http://schemas.microsoft.com/office/drawing/2014/main" id="{2AC5D9EE-DDF6-B6CC-B2F0-8E35C9B479E1}"/>
                  </a:ext>
                </a:extLst>
              </p:cNvPr>
              <p:cNvGrpSpPr/>
              <p:nvPr/>
            </p:nvGrpSpPr>
            <p:grpSpPr>
              <a:xfrm>
                <a:off x="11322050" y="6121400"/>
                <a:ext cx="8489952" cy="8229600"/>
                <a:chOff x="11372850" y="6121400"/>
                <a:chExt cx="8489952" cy="8229600"/>
              </a:xfrm>
            </p:grpSpPr>
            <p:pic>
              <p:nvPicPr>
                <p:cNvPr id="65" name="Picture 64" descr="Chart, histogram&#10;&#10;Description automatically generated">
                  <a:extLst>
                    <a:ext uri="{FF2B5EF4-FFF2-40B4-BE49-F238E27FC236}">
                      <a16:creationId xmlns:a16="http://schemas.microsoft.com/office/drawing/2014/main" id="{DAA41E92-BA2D-2765-302F-0206C14EA2F8}"/>
                    </a:ext>
                  </a:extLst>
                </p:cNvPr>
                <p:cNvPicPr>
                  <a:picLocks noChangeAspect="1"/>
                </p:cNvPicPr>
                <p:nvPr/>
              </p:nvPicPr>
              <p:blipFill rotWithShape="1">
                <a:blip r:embed="rId5"/>
                <a:srcRect l="5080" r="8951"/>
                <a:stretch/>
              </p:blipFill>
              <p:spPr>
                <a:xfrm>
                  <a:off x="11372850" y="6121400"/>
                  <a:ext cx="8489952" cy="8229600"/>
                </a:xfrm>
                <a:prstGeom prst="rect">
                  <a:avLst/>
                </a:prstGeom>
              </p:spPr>
            </p:pic>
            <p:sp>
              <p:nvSpPr>
                <p:cNvPr id="66" name="TextBox 65">
                  <a:extLst>
                    <a:ext uri="{FF2B5EF4-FFF2-40B4-BE49-F238E27FC236}">
                      <a16:creationId xmlns:a16="http://schemas.microsoft.com/office/drawing/2014/main" id="{83165E0B-E561-F24E-021E-D4370F8B59C1}"/>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4" name="TextBox 63">
                <a:extLst>
                  <a:ext uri="{FF2B5EF4-FFF2-40B4-BE49-F238E27FC236}">
                    <a16:creationId xmlns:a16="http://schemas.microsoft.com/office/drawing/2014/main" id="{52A7010E-A7B1-4D9A-0C78-0F59FBC5FB00}"/>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6" name="Group 55">
              <a:extLst>
                <a:ext uri="{FF2B5EF4-FFF2-40B4-BE49-F238E27FC236}">
                  <a16:creationId xmlns:a16="http://schemas.microsoft.com/office/drawing/2014/main" id="{ABA5758A-F590-C93A-ADB9-664B55E00B6C}"/>
                </a:ext>
              </a:extLst>
            </p:cNvPr>
            <p:cNvGrpSpPr/>
            <p:nvPr/>
          </p:nvGrpSpPr>
          <p:grpSpPr>
            <a:xfrm>
              <a:off x="1787524" y="5429250"/>
              <a:ext cx="9280526" cy="8921750"/>
              <a:chOff x="1787524" y="5429250"/>
              <a:chExt cx="9280526" cy="8921750"/>
            </a:xfrm>
          </p:grpSpPr>
          <p:grpSp>
            <p:nvGrpSpPr>
              <p:cNvPr id="58" name="Group 57">
                <a:extLst>
                  <a:ext uri="{FF2B5EF4-FFF2-40B4-BE49-F238E27FC236}">
                    <a16:creationId xmlns:a16="http://schemas.microsoft.com/office/drawing/2014/main" id="{048E1BCA-E67B-DDE9-48F1-CD6DF7D01D81}"/>
                  </a:ext>
                </a:extLst>
              </p:cNvPr>
              <p:cNvGrpSpPr/>
              <p:nvPr/>
            </p:nvGrpSpPr>
            <p:grpSpPr>
              <a:xfrm>
                <a:off x="1787524" y="6121400"/>
                <a:ext cx="8991600" cy="8229600"/>
                <a:chOff x="2159000" y="6121400"/>
                <a:chExt cx="8991600" cy="8229600"/>
              </a:xfrm>
            </p:grpSpPr>
            <p:pic>
              <p:nvPicPr>
                <p:cNvPr id="61" name="Picture 60" descr="Chart, histogram&#10;&#10;Description automatically generated">
                  <a:extLst>
                    <a:ext uri="{FF2B5EF4-FFF2-40B4-BE49-F238E27FC236}">
                      <a16:creationId xmlns:a16="http://schemas.microsoft.com/office/drawing/2014/main" id="{9C005359-A398-4C00-6B19-893DC9706A5F}"/>
                    </a:ext>
                  </a:extLst>
                </p:cNvPr>
                <p:cNvPicPr>
                  <a:picLocks noChangeAspect="1"/>
                </p:cNvPicPr>
                <p:nvPr/>
              </p:nvPicPr>
              <p:blipFill rotWithShape="1">
                <a:blip r:embed="rId6"/>
                <a:srcRect r="8951"/>
                <a:stretch/>
              </p:blipFill>
              <p:spPr>
                <a:xfrm>
                  <a:off x="2159000" y="6121400"/>
                  <a:ext cx="8991600" cy="8229600"/>
                </a:xfrm>
                <a:prstGeom prst="rect">
                  <a:avLst/>
                </a:prstGeom>
              </p:spPr>
            </p:pic>
            <p:sp>
              <p:nvSpPr>
                <p:cNvPr id="62" name="TextBox 61">
                  <a:extLst>
                    <a:ext uri="{FF2B5EF4-FFF2-40B4-BE49-F238E27FC236}">
                      <a16:creationId xmlns:a16="http://schemas.microsoft.com/office/drawing/2014/main" id="{9AAB30B9-061B-873E-33F8-B8D4E229EDF8}"/>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9" name="TextBox 58">
                <a:extLst>
                  <a:ext uri="{FF2B5EF4-FFF2-40B4-BE49-F238E27FC236}">
                    <a16:creationId xmlns:a16="http://schemas.microsoft.com/office/drawing/2014/main" id="{0E808918-5205-7A05-6DFA-12C13D274A2E}"/>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60" name="Rounded Rectangle 59">
                <a:extLst>
                  <a:ext uri="{FF2B5EF4-FFF2-40B4-BE49-F238E27FC236}">
                    <a16:creationId xmlns:a16="http://schemas.microsoft.com/office/drawing/2014/main" id="{1F328EF7-0FC2-9CD3-7029-3F0EFAFE7FDF}"/>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7" name="TextBox 56">
              <a:extLst>
                <a:ext uri="{FF2B5EF4-FFF2-40B4-BE49-F238E27FC236}">
                  <a16:creationId xmlns:a16="http://schemas.microsoft.com/office/drawing/2014/main" id="{D2C40145-FE6D-284E-964D-E4E0340EF776}"/>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7" name="TextBox 66">
            <a:extLst>
              <a:ext uri="{FF2B5EF4-FFF2-40B4-BE49-F238E27FC236}">
                <a16:creationId xmlns:a16="http://schemas.microsoft.com/office/drawing/2014/main" id="{E2ECAEDA-3D46-A8AA-B2D4-044D45142855}"/>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152185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2" y="6309838"/>
            <a:ext cx="374449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686759"/>
            <a:ext cx="3604896" cy="2031313"/>
            <a:chOff x="1787524" y="5429250"/>
            <a:chExt cx="18024478" cy="10156566"/>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476662" y="3651478"/>
            <a:ext cx="2288835" cy="2288835"/>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2653300" y="3638165"/>
            <a:ext cx="2288835" cy="2288835"/>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4837943" y="3644206"/>
            <a:ext cx="2288835" cy="2288835"/>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2DB20A6-1C7E-6C16-A463-68C9C2C5AABC}"/>
              </a:ext>
            </a:extLst>
          </p:cNvPr>
          <p:cNvPicPr>
            <a:picLocks noChangeAspect="1"/>
          </p:cNvPicPr>
          <p:nvPr/>
        </p:nvPicPr>
        <p:blipFill rotWithShape="1">
          <a:blip r:embed="rId3"/>
          <a:srcRect t="7740" r="7636" b="5648"/>
          <a:stretch/>
        </p:blipFill>
        <p:spPr>
          <a:xfrm>
            <a:off x="161892" y="2991838"/>
            <a:ext cx="2325026" cy="2180206"/>
          </a:xfrm>
          <a:prstGeom prst="rect">
            <a:avLst/>
          </a:prstGeom>
        </p:spPr>
      </p:pic>
      <p:pic>
        <p:nvPicPr>
          <p:cNvPr id="7" name="Picture 6" descr="Chart, scatter chart&#10;&#10;Description automatically generated">
            <a:extLst>
              <a:ext uri="{FF2B5EF4-FFF2-40B4-BE49-F238E27FC236}">
                <a16:creationId xmlns:a16="http://schemas.microsoft.com/office/drawing/2014/main" id="{6FE91096-AD5F-5498-D2A9-626B29B1F92E}"/>
              </a:ext>
            </a:extLst>
          </p:cNvPr>
          <p:cNvPicPr>
            <a:picLocks noChangeAspect="1"/>
          </p:cNvPicPr>
          <p:nvPr/>
        </p:nvPicPr>
        <p:blipFill rotWithShape="1">
          <a:blip r:embed="rId4"/>
          <a:srcRect t="7741" r="7636" b="5649"/>
          <a:stretch/>
        </p:blipFill>
        <p:spPr>
          <a:xfrm>
            <a:off x="2470525" y="2991838"/>
            <a:ext cx="2325026" cy="2180206"/>
          </a:xfrm>
          <a:prstGeom prst="rect">
            <a:avLst/>
          </a:prstGeom>
        </p:spPr>
      </p:pic>
      <p:pic>
        <p:nvPicPr>
          <p:cNvPr id="9" name="Picture 8" descr="Chart&#10;&#10;Description automatically generated">
            <a:extLst>
              <a:ext uri="{FF2B5EF4-FFF2-40B4-BE49-F238E27FC236}">
                <a16:creationId xmlns:a16="http://schemas.microsoft.com/office/drawing/2014/main" id="{13D1FB69-ABFA-933D-1F5C-33EE3FE2C94C}"/>
              </a:ext>
            </a:extLst>
          </p:cNvPr>
          <p:cNvPicPr>
            <a:picLocks noChangeAspect="1"/>
          </p:cNvPicPr>
          <p:nvPr/>
        </p:nvPicPr>
        <p:blipFill rotWithShape="1">
          <a:blip r:embed="rId5"/>
          <a:srcRect t="7113" r="7636" b="6276"/>
          <a:stretch/>
        </p:blipFill>
        <p:spPr>
          <a:xfrm>
            <a:off x="4779158" y="2991838"/>
            <a:ext cx="2325026" cy="2180206"/>
          </a:xfrm>
          <a:prstGeom prst="rect">
            <a:avLst/>
          </a:prstGeom>
        </p:spPr>
      </p:pic>
      <p:sp>
        <p:nvSpPr>
          <p:cNvPr id="10" name="TextBox 9">
            <a:extLst>
              <a:ext uri="{FF2B5EF4-FFF2-40B4-BE49-F238E27FC236}">
                <a16:creationId xmlns:a16="http://schemas.microsoft.com/office/drawing/2014/main" id="{AE60B56D-AC6F-AA68-5AE2-4348EDFC3A77}"/>
              </a:ext>
            </a:extLst>
          </p:cNvPr>
          <p:cNvSpPr txBox="1"/>
          <p:nvPr/>
        </p:nvSpPr>
        <p:spPr>
          <a:xfrm>
            <a:off x="161892" y="5267977"/>
            <a:ext cx="6942292" cy="313932"/>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5. Discrimination Response Time Results. </a:t>
            </a:r>
            <a:r>
              <a:rPr lang="en-US" sz="720" dirty="0">
                <a:latin typeface="Arial" panose="020B0604020202020204" pitchFamily="34" charset="0"/>
                <a:cs typeface="Arial" panose="020B0604020202020204" pitchFamily="34" charset="0"/>
              </a:rPr>
              <a:t>Linear models of discrimination response time as a function of verbal estimates from independent participants at each viewing duration (125, 250, 1000ms).</a:t>
            </a: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3727</TotalTime>
  <Words>1441</Words>
  <Application>Microsoft Macintosh PowerPoint</Application>
  <PresentationFormat>Custom</PresentationFormat>
  <Paragraphs>199</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Menlo</vt:lpstr>
      <vt:lpstr>Office Theme</vt:lpstr>
      <vt:lpstr>PowerPoint Presentation</vt:lpstr>
      <vt:lpstr>PowerPoint Presentation</vt:lpstr>
      <vt:lpstr>PowerPoint Presentation</vt:lpstr>
      <vt:lpstr>VE split matrix n = 10,000( 5,000 on each side) </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62</cp:revision>
  <dcterms:created xsi:type="dcterms:W3CDTF">2023-04-17T18:08:15Z</dcterms:created>
  <dcterms:modified xsi:type="dcterms:W3CDTF">2023-04-21T19:26:42Z</dcterms:modified>
</cp:coreProperties>
</file>